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pn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9" r:id="rId1"/>
  </p:sldMasterIdLst>
  <p:notesMasterIdLst>
    <p:notesMasterId r:id="rId24"/>
  </p:notesMasterIdLst>
  <p:sldIdLst>
    <p:sldId id="2329" r:id="rId2"/>
    <p:sldId id="4058" r:id="rId3"/>
    <p:sldId id="4094" r:id="rId4"/>
    <p:sldId id="4083" r:id="rId5"/>
    <p:sldId id="4095" r:id="rId6"/>
    <p:sldId id="4084" r:id="rId7"/>
    <p:sldId id="4096" r:id="rId8"/>
    <p:sldId id="4098" r:id="rId9"/>
    <p:sldId id="4097" r:id="rId10"/>
    <p:sldId id="4100" r:id="rId11"/>
    <p:sldId id="4101" r:id="rId12"/>
    <p:sldId id="4079" r:id="rId13"/>
    <p:sldId id="4090" r:id="rId14"/>
    <p:sldId id="4093" r:id="rId15"/>
    <p:sldId id="4092" r:id="rId16"/>
    <p:sldId id="4085" r:id="rId17"/>
    <p:sldId id="4088" r:id="rId18"/>
    <p:sldId id="4087" r:id="rId19"/>
    <p:sldId id="4086" r:id="rId20"/>
    <p:sldId id="4091" r:id="rId21"/>
    <p:sldId id="4089" r:id="rId22"/>
    <p:sldId id="3996" r:id="rId23"/>
  </p:sldIdLst>
  <p:sldSz cx="12192000" cy="6858000"/>
  <p:notesSz cx="6858000" cy="9144000"/>
  <p:embeddedFontLst>
    <p:embeddedFont>
      <p:font typeface="Pretendard ExtraBold" panose="020B0600000101010101" charset="-127"/>
      <p:bold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Noto Sans KR Light" panose="020B0200000000000000" pitchFamily="50" charset="-127"/>
      <p:regular r:id="rId30"/>
    </p:embeddedFont>
    <p:embeddedFont>
      <p:font typeface="Noto Sans KR Medium" panose="020B0200000000000000" pitchFamily="50" charset="-127"/>
      <p:regular r:id="rId31"/>
    </p:embeddedFont>
    <p:embeddedFont>
      <p:font typeface="Roboto" panose="02000000000000000000" pitchFamily="2" charset="0"/>
      <p:regular r:id="rId32"/>
      <p:bold r:id="rId33"/>
      <p:italic r:id="rId34"/>
      <p:boldItalic r:id="rId35"/>
    </p:embeddedFont>
    <p:embeddedFont>
      <p:font typeface="Roboto Black" panose="02000000000000000000" pitchFamily="2" charset="0"/>
      <p:bold r:id="rId36"/>
      <p:boldItalic r:id="rId37"/>
    </p:embeddedFont>
    <p:embeddedFont>
      <p:font typeface="Roboto Light" panose="02000000000000000000" pitchFamily="2" charset="0"/>
      <p:regular r:id="rId38"/>
      <p:italic r:id="rId39"/>
    </p:embeddedFont>
    <p:embeddedFont>
      <p:font typeface="Roboto Medium" panose="02000000000000000000" pitchFamily="2" charset="0"/>
      <p:regular r:id="rId40"/>
      <p:italic r:id="rId41"/>
    </p:embeddedFont>
    <p:embeddedFont>
      <p:font typeface="맑은 고딕" panose="020B0503020000020004" pitchFamily="50" charset="-127"/>
      <p:regular r:id="rId42"/>
      <p:bold r:id="rId43"/>
    </p:embeddedFont>
    <p:embeddedFont>
      <p:font typeface="배달의민족 주아" panose="02020603020101020101" pitchFamily="18" charset="-127"/>
      <p:regular r:id="rId4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8DAFF2C7-3427-4AA0-BF4E-E51E6424514B}">
          <p14:sldIdLst>
            <p14:sldId id="2329"/>
            <p14:sldId id="4058"/>
            <p14:sldId id="4094"/>
            <p14:sldId id="4083"/>
            <p14:sldId id="4095"/>
            <p14:sldId id="4084"/>
            <p14:sldId id="4096"/>
            <p14:sldId id="4098"/>
            <p14:sldId id="4097"/>
            <p14:sldId id="4100"/>
            <p14:sldId id="4101"/>
            <p14:sldId id="4079"/>
            <p14:sldId id="4090"/>
            <p14:sldId id="4093"/>
            <p14:sldId id="4092"/>
            <p14:sldId id="4085"/>
            <p14:sldId id="4088"/>
            <p14:sldId id="4087"/>
            <p14:sldId id="4086"/>
            <p14:sldId id="4091"/>
            <p14:sldId id="4089"/>
            <p14:sldId id="399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04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00499E"/>
    <a:srgbClr val="FF5050"/>
    <a:srgbClr val="FFDDDD"/>
    <a:srgbClr val="FF7C80"/>
    <a:srgbClr val="626262"/>
    <a:srgbClr val="003373"/>
    <a:srgbClr val="0000FF"/>
    <a:srgbClr val="000066"/>
    <a:srgbClr val="1E0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07" autoAdjust="0"/>
    <p:restoredTop sz="90000" autoAdjust="0"/>
  </p:normalViewPr>
  <p:slideViewPr>
    <p:cSldViewPr snapToGrid="0">
      <p:cViewPr varScale="1">
        <p:scale>
          <a:sx n="98" d="100"/>
          <a:sy n="98" d="100"/>
        </p:scale>
        <p:origin x="840" y="84"/>
      </p:cViewPr>
      <p:guideLst>
        <p:guide orient="horz" pos="404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4" d="100"/>
          <a:sy n="114" d="100"/>
        </p:scale>
        <p:origin x="3756" y="5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font" Target="fonts/font15.fntdata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font" Target="fonts/font18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font" Target="fonts/font16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4" Type="http://schemas.openxmlformats.org/officeDocument/2006/relationships/font" Target="fonts/font2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font" Target="fonts/font19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1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24542D3B-E243-40E7-A8F7-BEF6A31740A3}" type="datetimeFigureOut">
              <a:rPr lang="ko-KR" altLang="en-US" smtClean="0"/>
              <a:pPr/>
              <a:t>2025-09-12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837D2CF7-406A-4368-89C1-C4212AF0FAA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6059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3FC40D-6FB9-1648-B027-EAD4E7DC4F2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2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535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263067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957507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105602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925645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419973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026318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2716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948161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706598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939533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68496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4181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852591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820424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32592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002023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116976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473385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20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110968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21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898923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22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055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21"/>
          <p:cNvSpPr>
            <a:spLocks noGrp="1"/>
          </p:cNvSpPr>
          <p:nvPr>
            <p:ph type="pic" sz="quarter" idx="32"/>
          </p:nvPr>
        </p:nvSpPr>
        <p:spPr>
          <a:xfrm>
            <a:off x="839760" y="0"/>
            <a:ext cx="11352241" cy="6858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991811" y="5336991"/>
            <a:ext cx="3564164" cy="25235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1800" b="0" i="0" spc="300" baseline="0">
                <a:solidFill>
                  <a:schemeClr val="tx2">
                    <a:lumMod val="40000"/>
                    <a:lumOff val="6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r>
              <a:rPr lang="en-US" dirty="0"/>
              <a:t>Presentation template</a:t>
            </a:r>
            <a:endParaRPr lang="ru-RU" dirty="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919809" y="4256996"/>
            <a:ext cx="4896225" cy="862907"/>
          </a:xfrm>
          <a:prstGeom prst="rect">
            <a:avLst/>
          </a:prstGeom>
        </p:spPr>
        <p:txBody>
          <a:bodyPr/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7000" b="0" i="0" kern="1200" baseline="0" dirty="0">
                <a:solidFill>
                  <a:schemeClr val="tx2">
                    <a:lumMod val="60000"/>
                    <a:lumOff val="40000"/>
                  </a:schemeClr>
                </a:solidFill>
                <a:latin typeface="Roboto" charset="0"/>
                <a:ea typeface="Roboto" charset="0"/>
                <a:cs typeface="Roboto" charset="0"/>
              </a:defRPr>
            </a:lvl1pPr>
          </a:lstStyle>
          <a:p>
            <a:r>
              <a:rPr lang="en-US" sz="7000" b="0" i="0" dirty="0">
                <a:latin typeface="Roboto" charset="0"/>
                <a:ea typeface="Roboto" charset="0"/>
                <a:cs typeface="Roboto" charset="0"/>
              </a:rPr>
              <a:t>Name</a:t>
            </a:r>
            <a:endParaRPr lang="ru-RU" sz="7000" b="0" i="0" dirty="0">
              <a:latin typeface="Roboto" charset="0"/>
              <a:ea typeface="Roboto" charset="0"/>
              <a:cs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813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984335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864779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3033001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915407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3496847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5306120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1953008"/>
            <a:ext cx="4460428" cy="89999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27852481-77C3-FA48-A033-516507B497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9FDF5F6-25CB-E342-93E6-93D54848D1C5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489648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2"/>
          </p:nvPr>
        </p:nvSpPr>
        <p:spPr>
          <a:xfrm>
            <a:off x="6908559" y="405015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760993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258300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476099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405015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2583004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304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8187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1"/>
            <a:ext cx="12192000" cy="220500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647888" y="2781004"/>
            <a:ext cx="7488344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781004"/>
            <a:ext cx="2229887" cy="327598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E00FB7-0148-4D2D-BF21-D5E653448BDE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4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0"/>
            <a:ext cx="12192000" cy="411299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057984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205006"/>
            <a:ext cx="3957967" cy="133199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3672627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287271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8901913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28A2EF-2B4E-4713-A097-F4CFF55C4CD4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011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05006"/>
            <a:ext cx="7344339" cy="3851983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37206" y="2205006"/>
            <a:ext cx="3046172" cy="4642316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E78C6362-F05E-0643-8241-6D56797AA8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41D75FB-7778-8249-8FA6-B16CEF01EB27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18027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253383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4167236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061007"/>
            <a:ext cx="4461989" cy="3995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729013"/>
            <a:ext cx="2095851" cy="323998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7977688-07B8-9C4C-8A1C-54057797F0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98265A5-19CC-E741-81B9-934547F17E1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990493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039644" y="2205008"/>
            <a:ext cx="3046171" cy="465299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081842" y="4572000"/>
            <a:ext cx="6110159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816034" y="2205005"/>
            <a:ext cx="4317983" cy="176399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9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3525797" y="2648316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0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6816034" y="4934316"/>
            <a:ext cx="4317983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491055" y="2570639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5065560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4558656"/>
            <a:ext cx="3028709" cy="22993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212399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7628295B-ADEA-3B41-BF15-DAAB52D10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AEAB3C7-0D27-3148-83A1-F3B61742616D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3030153" y="4558656"/>
            <a:ext cx="3092288" cy="229934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38529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3030153" y="4558653"/>
            <a:ext cx="3092288" cy="22993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2258984"/>
            <a:ext cx="3028709" cy="45990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8"/>
            <a:ext cx="4561307" cy="227265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2641640"/>
            <a:ext cx="2095851" cy="3847371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Прямоугольник 13"/>
          <p:cNvSpPr/>
          <p:nvPr userDrawn="1"/>
        </p:nvSpPr>
        <p:spPr>
          <a:xfrm>
            <a:off x="6115913" y="2258984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572937" y="2641641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45D17C26-CD07-1945-92E4-0E9501D23E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9E925BA-335C-7348-9973-F5C618B711DC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404490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6023998" y="2287976"/>
            <a:ext cx="6156519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9C815C2-FFD2-0A4D-B8A0-E71E7CB00D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E9C8089-FD81-9B4F-A65C-63FE8C4EC9E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715670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" y="2287976"/>
            <a:ext cx="2999857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Рисунок 21"/>
          <p:cNvSpPr>
            <a:spLocks noGrp="1"/>
          </p:cNvSpPr>
          <p:nvPr>
            <p:ph type="pic" sz="quarter" idx="38"/>
          </p:nvPr>
        </p:nvSpPr>
        <p:spPr>
          <a:xfrm>
            <a:off x="2999860" y="2287976"/>
            <a:ext cx="3168145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44029" y="2287977"/>
            <a:ext cx="4356200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338123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985" y="2287976"/>
            <a:ext cx="277231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559792" y="2817004"/>
            <a:ext cx="9540439" cy="323998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8"/>
          </p:nvPr>
        </p:nvSpPr>
        <p:spPr>
          <a:xfrm>
            <a:off x="3837683" y="2287976"/>
            <a:ext cx="2781496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Рисунок 21"/>
          <p:cNvSpPr>
            <a:spLocks noGrp="1"/>
          </p:cNvSpPr>
          <p:nvPr>
            <p:ph type="pic" sz="quarter" idx="40"/>
          </p:nvPr>
        </p:nvSpPr>
        <p:spPr>
          <a:xfrm>
            <a:off x="9409858" y="2287976"/>
            <a:ext cx="276313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C81BA1E-7B26-7840-9EF7-83336713E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C80ABCB-3B95-444F-84D2-78DFECA75470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2477754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663916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5"/>
          </p:nvPr>
        </p:nvSpPr>
        <p:spPr>
          <a:xfrm>
            <a:off x="6270785" y="2306614"/>
            <a:ext cx="2567433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8834746" y="2306614"/>
            <a:ext cx="2589500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047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0BA6C90-2AE4-244C-959F-23B3EF63D2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075F3BCA-6352-1047-A349-4EEBB339BFF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527407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3972732" y="2332783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3972732" y="4562767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9372980" y="2493006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9" hasCustomPrompt="1"/>
          </p:nvPr>
        </p:nvSpPr>
        <p:spPr>
          <a:xfrm>
            <a:off x="9372980" y="4630298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906C4B5D-4619-864E-8531-0858D13C1E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FEC54C2F-4D44-334A-9975-AA174670BE0A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4" name="Рисунок 21">
            <a:extLst>
              <a:ext uri="{FF2B5EF4-FFF2-40B4-BE49-F238E27FC236}">
                <a16:creationId xmlns:a16="http://schemas.microsoft.com/office/drawing/2014/main" id="{E5BB6F40-8487-3442-8783-C2EA7A4111A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057048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>
            <a:extLst>
              <a:ext uri="{FF2B5EF4-FFF2-40B4-BE49-F238E27FC236}">
                <a16:creationId xmlns:a16="http://schemas.microsoft.com/office/drawing/2014/main" id="{07321379-EEA4-2E4E-BD78-84DBE7E19ED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057048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AE1C47D9-CD94-2549-B905-C1D1C086E5A2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6492019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>
            <a:extLst>
              <a:ext uri="{FF2B5EF4-FFF2-40B4-BE49-F238E27FC236}">
                <a16:creationId xmlns:a16="http://schemas.microsoft.com/office/drawing/2014/main" id="{70A316D7-001F-9249-AC0A-045D90EC8599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6492019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065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2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1224492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3" name="Текст 3"/>
          <p:cNvSpPr>
            <a:spLocks noGrp="1"/>
          </p:cNvSpPr>
          <p:nvPr>
            <p:ph type="body" sz="quarter" idx="46" hasCustomPrompt="1"/>
          </p:nvPr>
        </p:nvSpPr>
        <p:spPr>
          <a:xfrm>
            <a:off x="6402779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3813636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8" hasCustomPrompt="1"/>
          </p:nvPr>
        </p:nvSpPr>
        <p:spPr>
          <a:xfrm>
            <a:off x="8991923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1" name="Рисунок 21">
            <a:extLst>
              <a:ext uri="{FF2B5EF4-FFF2-40B4-BE49-F238E27FC236}">
                <a16:creationId xmlns:a16="http://schemas.microsoft.com/office/drawing/2014/main" id="{2B14CA52-82DF-B841-881C-B7DA04792B12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663916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2" name="Рисунок 21">
            <a:extLst>
              <a:ext uri="{FF2B5EF4-FFF2-40B4-BE49-F238E27FC236}">
                <a16:creationId xmlns:a16="http://schemas.microsoft.com/office/drawing/2014/main" id="{23E9E9CE-DE08-5646-B1DA-9A9E4E7A2700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270785" y="3572999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3" name="Рисунок 21">
            <a:extLst>
              <a:ext uri="{FF2B5EF4-FFF2-40B4-BE49-F238E27FC236}">
                <a16:creationId xmlns:a16="http://schemas.microsoft.com/office/drawing/2014/main" id="{8BA97521-4C7E-4847-BE21-CE938F84CF93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8834746" y="3572999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4" name="Рисунок 21">
            <a:extLst>
              <a:ext uri="{FF2B5EF4-FFF2-40B4-BE49-F238E27FC236}">
                <a16:creationId xmlns:a16="http://schemas.microsoft.com/office/drawing/2014/main" id="{43CD3B86-D01C-4E42-B39A-1CD707DFC691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57047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5" name="Рисунок 21">
            <a:extLst>
              <a:ext uri="{FF2B5EF4-FFF2-40B4-BE49-F238E27FC236}">
                <a16:creationId xmlns:a16="http://schemas.microsoft.com/office/drawing/2014/main" id="{32FCF177-B664-284B-843E-6B43FB3B1471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59216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6" name="Рисунок 21">
            <a:extLst>
              <a:ext uri="{FF2B5EF4-FFF2-40B4-BE49-F238E27FC236}">
                <a16:creationId xmlns:a16="http://schemas.microsoft.com/office/drawing/2014/main" id="{37841CBC-D555-1642-A90F-1955CBF9BB3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266086" y="513013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7" name="Рисунок 21">
            <a:extLst>
              <a:ext uri="{FF2B5EF4-FFF2-40B4-BE49-F238E27FC236}">
                <a16:creationId xmlns:a16="http://schemas.microsoft.com/office/drawing/2014/main" id="{C4CAD19E-F952-0741-A971-1728A4A35D87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830046" y="513013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8" name="Рисунок 21">
            <a:extLst>
              <a:ext uri="{FF2B5EF4-FFF2-40B4-BE49-F238E27FC236}">
                <a16:creationId xmlns:a16="http://schemas.microsoft.com/office/drawing/2014/main" id="{9FBAF411-43E3-254F-AA83-4EBBDB76ADC0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1052348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3275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1"/>
          </p:nvPr>
        </p:nvSpPr>
        <p:spPr>
          <a:xfrm>
            <a:off x="6124473" y="4572001"/>
            <a:ext cx="302021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2" name="Рисунок 21"/>
          <p:cNvSpPr>
            <a:spLocks noGrp="1"/>
          </p:cNvSpPr>
          <p:nvPr>
            <p:ph type="pic" sz="quarter" idx="32"/>
          </p:nvPr>
        </p:nvSpPr>
        <p:spPr>
          <a:xfrm>
            <a:off x="9137207" y="4572001"/>
            <a:ext cx="304617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3" name="Рисунок 21"/>
          <p:cNvSpPr>
            <a:spLocks noGrp="1"/>
          </p:cNvSpPr>
          <p:nvPr>
            <p:ph type="pic" sz="quarter" idx="33"/>
          </p:nvPr>
        </p:nvSpPr>
        <p:spPr>
          <a:xfrm>
            <a:off x="-4830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8CE3484-4DF2-7D44-8F15-024680D0CD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7759DC4-E779-A840-9CA0-9A7E03005C9B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782038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2291338"/>
            <a:ext cx="3072131" cy="456132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2837" y="2291338"/>
            <a:ext cx="3072131" cy="456666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486177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35165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6229443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1D6042FF-8AF2-9240-A692-35AECBA16C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D878B6A-794A-B640-BB23-CD57342EDFB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330274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9995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bar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95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4B94CEA0-8D68-496E-9090-C406E40B91E7}"/>
              </a:ext>
            </a:extLst>
          </p:cNvPr>
          <p:cNvSpPr/>
          <p:nvPr userDrawn="1"/>
        </p:nvSpPr>
        <p:spPr>
          <a:xfrm>
            <a:off x="487682" y="457202"/>
            <a:ext cx="896620" cy="165100"/>
          </a:xfrm>
          <a:prstGeom prst="rect">
            <a:avLst/>
          </a:pr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ko-KR" altLang="en-US" sz="1351" dirty="0">
              <a:latin typeface="Roboto" panose="02000000000000000000" pitchFamily="2" charset="0"/>
            </a:endParaRPr>
          </a:p>
        </p:txBody>
      </p:sp>
      <p:sp>
        <p:nvSpPr>
          <p:cNvPr id="7" name="그림 개체 틀 4">
            <a:extLst>
              <a:ext uri="{FF2B5EF4-FFF2-40B4-BE49-F238E27FC236}">
                <a16:creationId xmlns:a16="http://schemas.microsoft.com/office/drawing/2014/main" id="{0C7A6988-0536-4DB2-8B1E-4B47A994A0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97399" y="457202"/>
            <a:ext cx="7106919" cy="59436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>
                <a:latin typeface="Roboto" panose="02000000000000000000" pitchFamily="2" charset="0"/>
              </a:defRPr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0266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46E2864-4EB0-F44C-84E2-4D409B77E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5F3FDC7-6BDC-B947-A5FE-24BBDF06E25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5448270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13E5CF9D-94CD-264C-A198-0D44B69978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D4C87A8-D177-E149-A931-FACB3CAD2C7F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2510380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139479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 flipV="1">
            <a:off x="0" y="0"/>
            <a:ext cx="12192000" cy="22050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4295917" y="2781004"/>
            <a:ext cx="6840315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295917" y="837012"/>
            <a:ext cx="6840315" cy="1223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127772" y="837012"/>
            <a:ext cx="2491555" cy="5194048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5D700-FA55-452F-A7B4-F56036F04B21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맑은 고딕" panose="020B0503020000020004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284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171FB1-B2AF-421E-82D6-5659ACF2EED8}"/>
              </a:ext>
            </a:extLst>
          </p:cNvPr>
          <p:cNvSpPr txBox="1"/>
          <p:nvPr userDrawn="1"/>
        </p:nvSpPr>
        <p:spPr>
          <a:xfrm>
            <a:off x="11543971" y="6388371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50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50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873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  <p:sldLayoutId id="2147483710" r:id="rId21"/>
    <p:sldLayoutId id="2147483711" r:id="rId22"/>
    <p:sldLayoutId id="2147483712" r:id="rId23"/>
    <p:sldLayoutId id="2147483713" r:id="rId24"/>
    <p:sldLayoutId id="2147483714" r:id="rId25"/>
    <p:sldLayoutId id="2147483715" r:id="rId26"/>
    <p:sldLayoutId id="2147483716" r:id="rId27"/>
    <p:sldLayoutId id="2147483685" r:id="rId28"/>
    <p:sldLayoutId id="2147483686" r:id="rId29"/>
    <p:sldLayoutId id="2147483687" r:id="rId30"/>
    <p:sldLayoutId id="2147483688" r:id="rId31"/>
  </p:sldLayoutIdLst>
  <p:hf hdr="0" ftr="0" dt="0"/>
  <p:txStyles>
    <p:titleStyle>
      <a:lvl1pPr algn="ctr" defTabSz="1219231" rtl="0" eaLnBrk="1" latinLnBrk="0" hangingPunct="1">
        <a:spcBef>
          <a:spcPct val="0"/>
        </a:spcBef>
        <a:buNone/>
        <a:defRPr sz="58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11" indent="-457211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1" kern="1200">
          <a:solidFill>
            <a:schemeClr val="tx1"/>
          </a:solidFill>
          <a:latin typeface="+mn-lt"/>
          <a:ea typeface="+mn-ea"/>
          <a:cs typeface="+mn-cs"/>
        </a:defRPr>
      </a:lvl1pPr>
      <a:lvl2pPr marL="990625" indent="-381009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3751" kern="1200">
          <a:solidFill>
            <a:schemeClr val="tx1"/>
          </a:solidFill>
          <a:latin typeface="+mn-lt"/>
          <a:ea typeface="+mn-ea"/>
          <a:cs typeface="+mn-cs"/>
        </a:defRPr>
      </a:lvl2pPr>
      <a:lvl3pPr marL="1524038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53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51" kern="1200">
          <a:solidFill>
            <a:schemeClr val="tx1"/>
          </a:solidFill>
          <a:latin typeface="+mn-lt"/>
          <a:ea typeface="+mn-ea"/>
          <a:cs typeface="+mn-cs"/>
        </a:defRPr>
      </a:lvl4pPr>
      <a:lvl5pPr marL="274326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»"/>
        <a:defRPr sz="2651" kern="1200">
          <a:solidFill>
            <a:schemeClr val="tx1"/>
          </a:solidFill>
          <a:latin typeface="+mn-lt"/>
          <a:ea typeface="+mn-ea"/>
          <a:cs typeface="+mn-cs"/>
        </a:defRPr>
      </a:lvl5pPr>
      <a:lvl6pPr marL="335288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6pPr>
      <a:lvl7pPr marL="3962500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7pPr>
      <a:lvl8pPr marL="457211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8pPr>
      <a:lvl9pPr marL="518172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15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4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6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7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307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92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microsoft.com/office/2007/relationships/hdphoto" Target="../media/hdphoto2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microsoft.com/office/2007/relationships/hdphoto" Target="../media/hdphoto2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g"/><Relationship Id="rId9" Type="http://schemas.openxmlformats.org/officeDocument/2006/relationships/image" Target="../media/image10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png"/><Relationship Id="rId7" Type="http://schemas.openxmlformats.org/officeDocument/2006/relationships/image" Target="../media/image10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9.png"/><Relationship Id="rId11" Type="http://schemas.microsoft.com/office/2007/relationships/hdphoto" Target="../media/hdphoto4.wdp"/><Relationship Id="rId5" Type="http://schemas.microsoft.com/office/2007/relationships/hdphoto" Target="../media/hdphoto2.wdp"/><Relationship Id="rId10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microsoft.com/office/2007/relationships/hdphoto" Target="../media/hdphoto2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g"/><Relationship Id="rId9" Type="http://schemas.openxmlformats.org/officeDocument/2006/relationships/image" Target="../media/image10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microsoft.com/office/2007/relationships/hdphoto" Target="../media/hdphoto2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3.png"/><Relationship Id="rId4" Type="http://schemas.openxmlformats.org/officeDocument/2006/relationships/image" Target="../media/image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2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2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30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4.png"/><Relationship Id="rId4" Type="http://schemas.microsoft.com/office/2007/relationships/hdphoto" Target="../media/hdphoto5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2DFB3F7-7898-2B97-8B60-DAEDEB7CDE68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pic>
        <p:nvPicPr>
          <p:cNvPr id="13" name="그래픽 12">
            <a:extLst>
              <a:ext uri="{FF2B5EF4-FFF2-40B4-BE49-F238E27FC236}">
                <a16:creationId xmlns:a16="http://schemas.microsoft.com/office/drawing/2014/main" id="{5AF8AA99-599A-B8F1-32DA-4551A70C44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7793" r="27301"/>
          <a:stretch/>
        </p:blipFill>
        <p:spPr>
          <a:xfrm rot="10800000" flipH="1">
            <a:off x="0" y="62125"/>
            <a:ext cx="12192000" cy="6761614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C3DE968-EEA3-EB72-7E11-CEF1DD8F5BC9}"/>
              </a:ext>
            </a:extLst>
          </p:cNvPr>
          <p:cNvSpPr/>
          <p:nvPr/>
        </p:nvSpPr>
        <p:spPr>
          <a:xfrm>
            <a:off x="5350506" y="4483860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0F1BC323-47D1-4F47-7CFC-9DF494D55C46}"/>
              </a:ext>
            </a:extLst>
          </p:cNvPr>
          <p:cNvSpPr/>
          <p:nvPr/>
        </p:nvSpPr>
        <p:spPr>
          <a:xfrm>
            <a:off x="6661350" y="1829705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E898DE-E7C3-576A-4FBE-DE6D76453F92}"/>
              </a:ext>
            </a:extLst>
          </p:cNvPr>
          <p:cNvSpPr/>
          <p:nvPr/>
        </p:nvSpPr>
        <p:spPr>
          <a:xfrm>
            <a:off x="455180" y="6505317"/>
            <a:ext cx="2352756" cy="1384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as of 2025.9.10 I  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세이프웨어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(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주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)</a:t>
            </a:r>
            <a:r>
              <a:rPr lang="ko-KR" altLang="en-US" sz="900" b="1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   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I </a:t>
            </a:r>
            <a:r>
              <a:rPr lang="ko-KR" altLang="en-US" sz="900" b="1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SW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개발실</a:t>
            </a:r>
            <a:endParaRPr lang="en-US" altLang="ko-KR" sz="900" dirty="0">
              <a:solidFill>
                <a:schemeClr val="bg1"/>
              </a:solidFill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F48DD86-4216-04EF-B7B0-28D99A56F31A}"/>
              </a:ext>
            </a:extLst>
          </p:cNvPr>
          <p:cNvSpPr/>
          <p:nvPr/>
        </p:nvSpPr>
        <p:spPr>
          <a:xfrm>
            <a:off x="1920311" y="1412930"/>
            <a:ext cx="2984791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19" name="그래픽 18">
            <a:extLst>
              <a:ext uri="{FF2B5EF4-FFF2-40B4-BE49-F238E27FC236}">
                <a16:creationId xmlns:a16="http://schemas.microsoft.com/office/drawing/2014/main" id="{793985AB-526F-29C1-955F-86FB6A13D3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9366B78-3EAD-51C6-5DE4-85B591E2D9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E0710D60-9A82-78B3-F92F-FE47CFA5AF6D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1CEDD0D-0876-662B-5259-002B70B9DC05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4997186E-514D-B29E-CEA4-D31FCBE74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05B9C3D-24B8-C71C-B291-A7D1804DA7F5}"/>
              </a:ext>
            </a:extLst>
          </p:cNvPr>
          <p:cNvSpPr txBox="1"/>
          <p:nvPr/>
        </p:nvSpPr>
        <p:spPr>
          <a:xfrm>
            <a:off x="2501995" y="2108508"/>
            <a:ext cx="611577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ko-KR" altLang="en-US" sz="4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자전거 전도 실험 프로토콜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AC046D-F020-418C-9804-D40609EC0E84}"/>
              </a:ext>
            </a:extLst>
          </p:cNvPr>
          <p:cNvSpPr txBox="1"/>
          <p:nvPr/>
        </p:nvSpPr>
        <p:spPr>
          <a:xfrm>
            <a:off x="8910487" y="3989583"/>
            <a:ext cx="1649811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en-US" altLang="ko-KR" sz="2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SW</a:t>
            </a:r>
            <a:r>
              <a:rPr lang="ko-KR" altLang="en-US" sz="2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개발실</a:t>
            </a:r>
            <a:endParaRPr lang="ko-KR" altLang="en-US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185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전체 실험 동작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280DCE-3D99-4377-BB67-AE045AF3763C}"/>
              </a:ext>
            </a:extLst>
          </p:cNvPr>
          <p:cNvSpPr txBox="1"/>
          <p:nvPr/>
        </p:nvSpPr>
        <p:spPr>
          <a:xfrm>
            <a:off x="251839" y="1205468"/>
            <a:ext cx="5190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전방전도 </a:t>
            </a:r>
            <a:r>
              <a:rPr lang="en-US" altLang="ko-KR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</a:t>
            </a:r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종</a:t>
            </a:r>
            <a:r>
              <a:rPr lang="en-US" altLang="ko-KR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graphicFrame>
        <p:nvGraphicFramePr>
          <p:cNvPr id="6" name="표 7">
            <a:extLst>
              <a:ext uri="{FF2B5EF4-FFF2-40B4-BE49-F238E27FC236}">
                <a16:creationId xmlns:a16="http://schemas.microsoft.com/office/drawing/2014/main" id="{267003F9-E8CD-42C8-9CA9-ECBA87610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644315"/>
              </p:ext>
            </p:extLst>
          </p:nvPr>
        </p:nvGraphicFramePr>
        <p:xfrm>
          <a:off x="251839" y="1574800"/>
          <a:ext cx="10857151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472">
                  <a:extLst>
                    <a:ext uri="{9D8B030D-6E8A-4147-A177-3AD203B41FA5}">
                      <a16:colId xmlns:a16="http://schemas.microsoft.com/office/drawing/2014/main" val="2338652784"/>
                    </a:ext>
                  </a:extLst>
                </a:gridCol>
                <a:gridCol w="1896893">
                  <a:extLst>
                    <a:ext uri="{9D8B030D-6E8A-4147-A177-3AD203B41FA5}">
                      <a16:colId xmlns:a16="http://schemas.microsoft.com/office/drawing/2014/main" val="1110049610"/>
                    </a:ext>
                  </a:extLst>
                </a:gridCol>
                <a:gridCol w="1118681">
                  <a:extLst>
                    <a:ext uri="{9D8B030D-6E8A-4147-A177-3AD203B41FA5}">
                      <a16:colId xmlns:a16="http://schemas.microsoft.com/office/drawing/2014/main" val="993036754"/>
                    </a:ext>
                  </a:extLst>
                </a:gridCol>
                <a:gridCol w="1108953">
                  <a:extLst>
                    <a:ext uri="{9D8B030D-6E8A-4147-A177-3AD203B41FA5}">
                      <a16:colId xmlns:a16="http://schemas.microsoft.com/office/drawing/2014/main" val="3280861030"/>
                    </a:ext>
                  </a:extLst>
                </a:gridCol>
                <a:gridCol w="1206566">
                  <a:extLst>
                    <a:ext uri="{9D8B030D-6E8A-4147-A177-3AD203B41FA5}">
                      <a16:colId xmlns:a16="http://schemas.microsoft.com/office/drawing/2014/main" val="2756575375"/>
                    </a:ext>
                  </a:extLst>
                </a:gridCol>
                <a:gridCol w="3647536">
                  <a:extLst>
                    <a:ext uri="{9D8B030D-6E8A-4147-A177-3AD203B41FA5}">
                      <a16:colId xmlns:a16="http://schemas.microsoft.com/office/drawing/2014/main" val="2603646387"/>
                    </a:ext>
                  </a:extLst>
                </a:gridCol>
                <a:gridCol w="1177050">
                  <a:extLst>
                    <a:ext uri="{9D8B030D-6E8A-4147-A177-3AD203B41FA5}">
                      <a16:colId xmlns:a16="http://schemas.microsoft.com/office/drawing/2014/main" val="34241067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No.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Code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Type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Rotation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Velocity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Motion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실험장비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75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>
                          <a:latin typeface="+mn-ea"/>
                          <a:ea typeface="+mn-ea"/>
                        </a:rPr>
                        <a:t>F01_RO_V10_00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RO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10 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전방</a:t>
                      </a: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충돌 후 전방전도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MTB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40788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2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F01_RO_V20_00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RO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20 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전방</a:t>
                      </a: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충돌 후 전방전도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MTB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01914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3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F01_RO_V30_00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RO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전방</a:t>
                      </a: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충돌 후 전방전도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MTB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915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4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F01_RX_V10_00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10 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전방</a:t>
                      </a: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충돌 후 전방전도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MTB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66695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5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F01_RX_V20_00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20 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전방</a:t>
                      </a: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충돌 후 전방전도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MTB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0457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6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F01_RX_V30_00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전방</a:t>
                      </a: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충돌 후 전방전도</a:t>
                      </a: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MTB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4911387"/>
                  </a:ext>
                </a:extLst>
              </a:tr>
            </a:tbl>
          </a:graphicData>
        </a:graphic>
      </p:graphicFrame>
      <p:pic>
        <p:nvPicPr>
          <p:cNvPr id="8" name="그림 7">
            <a:extLst>
              <a:ext uri="{FF2B5EF4-FFF2-40B4-BE49-F238E27FC236}">
                <a16:creationId xmlns:a16="http://schemas.microsoft.com/office/drawing/2014/main" id="{5284D57E-D308-4531-872A-CB3C0EDCA8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67092" y="5541793"/>
            <a:ext cx="862519" cy="815496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C18E7892-975B-44CE-AE76-619F51293E86}"/>
              </a:ext>
            </a:extLst>
          </p:cNvPr>
          <p:cNvSpPr/>
          <p:nvPr/>
        </p:nvSpPr>
        <p:spPr>
          <a:xfrm>
            <a:off x="1029611" y="5871717"/>
            <a:ext cx="3891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1F4CE5-4300-41FD-B432-5A4416F3AF8A}"/>
              </a:ext>
            </a:extLst>
          </p:cNvPr>
          <p:cNvSpPr/>
          <p:nvPr/>
        </p:nvSpPr>
        <p:spPr>
          <a:xfrm>
            <a:off x="2440703" y="5871717"/>
            <a:ext cx="3891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97F2F39E-F257-449C-B95C-BE2972AFC0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22132">
            <a:off x="1575903" y="5541790"/>
            <a:ext cx="815496" cy="815496"/>
          </a:xfrm>
          <a:prstGeom prst="rect">
            <a:avLst/>
          </a:prstGeom>
        </p:spPr>
      </p:pic>
      <p:sp>
        <p:nvSpPr>
          <p:cNvPr id="16" name="폭발: 8pt 15">
            <a:extLst>
              <a:ext uri="{FF2B5EF4-FFF2-40B4-BE49-F238E27FC236}">
                <a16:creationId xmlns:a16="http://schemas.microsoft.com/office/drawing/2014/main" id="{0B576DBA-8610-438D-98CF-430F9C4C5CAF}"/>
              </a:ext>
            </a:extLst>
          </p:cNvPr>
          <p:cNvSpPr/>
          <p:nvPr/>
        </p:nvSpPr>
        <p:spPr>
          <a:xfrm>
            <a:off x="893425" y="6075591"/>
            <a:ext cx="311285" cy="281698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화살표: 오른쪽 18">
            <a:extLst>
              <a:ext uri="{FF2B5EF4-FFF2-40B4-BE49-F238E27FC236}">
                <a16:creationId xmlns:a16="http://schemas.microsoft.com/office/drawing/2014/main" id="{BB8EBA6B-9C49-4E86-8217-0DE95A0662B2}"/>
              </a:ext>
            </a:extLst>
          </p:cNvPr>
          <p:cNvSpPr/>
          <p:nvPr/>
        </p:nvSpPr>
        <p:spPr>
          <a:xfrm>
            <a:off x="1130284" y="5388700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화살표: 오른쪽 19">
            <a:extLst>
              <a:ext uri="{FF2B5EF4-FFF2-40B4-BE49-F238E27FC236}">
                <a16:creationId xmlns:a16="http://schemas.microsoft.com/office/drawing/2014/main" id="{30DDBDB9-475B-4680-875D-DB4492C4DE81}"/>
              </a:ext>
            </a:extLst>
          </p:cNvPr>
          <p:cNvSpPr/>
          <p:nvPr/>
        </p:nvSpPr>
        <p:spPr>
          <a:xfrm>
            <a:off x="2959077" y="5381024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DEDD934-34BB-423A-9E96-C55E7D79A8C7}"/>
              </a:ext>
            </a:extLst>
          </p:cNvPr>
          <p:cNvSpPr/>
          <p:nvPr/>
        </p:nvSpPr>
        <p:spPr>
          <a:xfrm>
            <a:off x="3304417" y="5871717"/>
            <a:ext cx="23888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69C3B87D-1A18-415D-BFAF-21A688EFA94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398" b="79883" l="21387" r="75098">
                        <a14:foregroundMark x1="35254" y1="17090" x2="35254" y2="17090"/>
                        <a14:foregroundMark x1="50000" y1="78027" x2="50000" y2="78027"/>
                        <a14:foregroundMark x1="49902" y1="79883" x2="49902" y2="79883"/>
                        <a14:backgroundMark x1="25586" y1="42871" x2="29102" y2="41992"/>
                        <a14:backgroundMark x1="28125" y1="41797" x2="29492" y2="39746"/>
                        <a14:backgroundMark x1="25000" y1="45898" x2="28711" y2="41016"/>
                        <a14:backgroundMark x1="25781" y1="44238" x2="29395" y2="41602"/>
                        <a14:backgroundMark x1="26367" y1="43848" x2="28613" y2="43945"/>
                        <a14:backgroundMark x1="23535" y1="44238" x2="31348" y2="38770"/>
                        <a14:backgroundMark x1="25977" y1="43555" x2="25977" y2="43555"/>
                      </a14:backgroundRemoval>
                    </a14:imgEffect>
                  </a14:imgLayer>
                </a14:imgProps>
              </a:ext>
            </a:extLst>
          </a:blip>
          <a:srcRect l="14882" r="18164" b="14410"/>
          <a:stretch/>
        </p:blipFill>
        <p:spPr>
          <a:xfrm rot="10397657" flipH="1">
            <a:off x="3319583" y="4978257"/>
            <a:ext cx="685840" cy="775686"/>
          </a:xfrm>
          <a:prstGeom prst="rect">
            <a:avLst/>
          </a:prstGeom>
        </p:spPr>
      </p:pic>
      <p:sp>
        <p:nvSpPr>
          <p:cNvPr id="25" name="화살표: 오른쪽 24">
            <a:extLst>
              <a:ext uri="{FF2B5EF4-FFF2-40B4-BE49-F238E27FC236}">
                <a16:creationId xmlns:a16="http://schemas.microsoft.com/office/drawing/2014/main" id="{11835AB1-0D65-46AC-92EC-77B82D4DDEA9}"/>
              </a:ext>
            </a:extLst>
          </p:cNvPr>
          <p:cNvSpPr/>
          <p:nvPr/>
        </p:nvSpPr>
        <p:spPr>
          <a:xfrm>
            <a:off x="4076588" y="5381024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래픽 26" descr="남자 단색으로 채워진">
            <a:extLst>
              <a:ext uri="{FF2B5EF4-FFF2-40B4-BE49-F238E27FC236}">
                <a16:creationId xmlns:a16="http://schemas.microsoft.com/office/drawing/2014/main" id="{35192B4C-4318-40CA-89CB-A3A38C44C0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6200000">
            <a:off x="4525080" y="5334133"/>
            <a:ext cx="914400" cy="914400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CD61B54C-55C8-4822-B5F5-6B4365A718D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398" b="79883" l="21387" r="75098">
                        <a14:foregroundMark x1="35254" y1="17090" x2="35254" y2="17090"/>
                        <a14:foregroundMark x1="50000" y1="78027" x2="50000" y2="78027"/>
                        <a14:foregroundMark x1="49902" y1="79883" x2="49902" y2="79883"/>
                        <a14:backgroundMark x1="25586" y1="42871" x2="29102" y2="41992"/>
                        <a14:backgroundMark x1="28125" y1="41797" x2="29492" y2="39746"/>
                        <a14:backgroundMark x1="25000" y1="45898" x2="28711" y2="41016"/>
                        <a14:backgroundMark x1="25781" y1="44238" x2="29395" y2="41602"/>
                        <a14:backgroundMark x1="26367" y1="43848" x2="28613" y2="43945"/>
                        <a14:backgroundMark x1="23535" y1="44238" x2="31348" y2="38770"/>
                        <a14:backgroundMark x1="25977" y1="43555" x2="25977" y2="43555"/>
                      </a14:backgroundRemoval>
                    </a14:imgEffect>
                  </a14:imgLayer>
                </a14:imgProps>
              </a:ext>
            </a:extLst>
          </a:blip>
          <a:srcRect l="14882" r="18164" b="14410"/>
          <a:stretch/>
        </p:blipFill>
        <p:spPr>
          <a:xfrm rot="2454134" flipH="1">
            <a:off x="2153869" y="5153950"/>
            <a:ext cx="685840" cy="775686"/>
          </a:xfrm>
          <a:prstGeom prst="rect">
            <a:avLst/>
          </a:prstGeom>
        </p:spPr>
      </p:pic>
      <p:pic>
        <p:nvPicPr>
          <p:cNvPr id="41" name="그림 40">
            <a:extLst>
              <a:ext uri="{FF2B5EF4-FFF2-40B4-BE49-F238E27FC236}">
                <a16:creationId xmlns:a16="http://schemas.microsoft.com/office/drawing/2014/main" id="{ECA0D9C0-2085-4443-A071-42CF445FC4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282142" y="5525672"/>
            <a:ext cx="862519" cy="815496"/>
          </a:xfrm>
          <a:prstGeom prst="rect">
            <a:avLst/>
          </a:prstGeom>
        </p:spPr>
      </p:pic>
      <p:sp>
        <p:nvSpPr>
          <p:cNvPr id="42" name="직사각형 41">
            <a:extLst>
              <a:ext uri="{FF2B5EF4-FFF2-40B4-BE49-F238E27FC236}">
                <a16:creationId xmlns:a16="http://schemas.microsoft.com/office/drawing/2014/main" id="{F2B9DAB8-AACF-49A2-BDB6-C8BB92B23FF4}"/>
              </a:ext>
            </a:extLst>
          </p:cNvPr>
          <p:cNvSpPr/>
          <p:nvPr/>
        </p:nvSpPr>
        <p:spPr>
          <a:xfrm>
            <a:off x="7144661" y="5855596"/>
            <a:ext cx="3891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C1E0A0C9-6956-4CB3-9BDF-0B526713E0E7}"/>
              </a:ext>
            </a:extLst>
          </p:cNvPr>
          <p:cNvSpPr/>
          <p:nvPr/>
        </p:nvSpPr>
        <p:spPr>
          <a:xfrm>
            <a:off x="8555753" y="5855596"/>
            <a:ext cx="3891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4" name="그림 43">
            <a:extLst>
              <a:ext uri="{FF2B5EF4-FFF2-40B4-BE49-F238E27FC236}">
                <a16:creationId xmlns:a16="http://schemas.microsoft.com/office/drawing/2014/main" id="{8188788E-3ECF-4E73-85F9-3C5BE80552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22132">
            <a:off x="7690953" y="5525669"/>
            <a:ext cx="815496" cy="815496"/>
          </a:xfrm>
          <a:prstGeom prst="rect">
            <a:avLst/>
          </a:prstGeom>
        </p:spPr>
      </p:pic>
      <p:sp>
        <p:nvSpPr>
          <p:cNvPr id="45" name="폭발: 8pt 44">
            <a:extLst>
              <a:ext uri="{FF2B5EF4-FFF2-40B4-BE49-F238E27FC236}">
                <a16:creationId xmlns:a16="http://schemas.microsoft.com/office/drawing/2014/main" id="{3D2A0FC9-AA9D-443F-9A74-3625BADB3521}"/>
              </a:ext>
            </a:extLst>
          </p:cNvPr>
          <p:cNvSpPr/>
          <p:nvPr/>
        </p:nvSpPr>
        <p:spPr>
          <a:xfrm>
            <a:off x="7008475" y="6059470"/>
            <a:ext cx="311285" cy="281698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화살표: 오른쪽 45">
            <a:extLst>
              <a:ext uri="{FF2B5EF4-FFF2-40B4-BE49-F238E27FC236}">
                <a16:creationId xmlns:a16="http://schemas.microsoft.com/office/drawing/2014/main" id="{A36761DE-C551-4408-B13C-CDB2227B5A6A}"/>
              </a:ext>
            </a:extLst>
          </p:cNvPr>
          <p:cNvSpPr/>
          <p:nvPr/>
        </p:nvSpPr>
        <p:spPr>
          <a:xfrm>
            <a:off x="7245334" y="5372579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화살표: 오른쪽 46">
            <a:extLst>
              <a:ext uri="{FF2B5EF4-FFF2-40B4-BE49-F238E27FC236}">
                <a16:creationId xmlns:a16="http://schemas.microsoft.com/office/drawing/2014/main" id="{93EFC056-076A-4170-B738-9FC50BCF6D0D}"/>
              </a:ext>
            </a:extLst>
          </p:cNvPr>
          <p:cNvSpPr/>
          <p:nvPr/>
        </p:nvSpPr>
        <p:spPr>
          <a:xfrm>
            <a:off x="9074127" y="5364903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D73EDD58-2373-4BD7-A144-AAB35FA9D132}"/>
              </a:ext>
            </a:extLst>
          </p:cNvPr>
          <p:cNvSpPr/>
          <p:nvPr/>
        </p:nvSpPr>
        <p:spPr>
          <a:xfrm>
            <a:off x="9419467" y="5855596"/>
            <a:ext cx="23888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화살표: 오른쪽 49">
            <a:extLst>
              <a:ext uri="{FF2B5EF4-FFF2-40B4-BE49-F238E27FC236}">
                <a16:creationId xmlns:a16="http://schemas.microsoft.com/office/drawing/2014/main" id="{6618EFD0-44DD-416F-9507-FABFF22D129C}"/>
              </a:ext>
            </a:extLst>
          </p:cNvPr>
          <p:cNvSpPr/>
          <p:nvPr/>
        </p:nvSpPr>
        <p:spPr>
          <a:xfrm>
            <a:off x="10477695" y="5373751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" name="그래픽 50" descr="남자 단색으로 채워진">
            <a:extLst>
              <a:ext uri="{FF2B5EF4-FFF2-40B4-BE49-F238E27FC236}">
                <a16:creationId xmlns:a16="http://schemas.microsoft.com/office/drawing/2014/main" id="{F646ACCE-FB82-4EB3-A312-E31B3BD7107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5400000">
            <a:off x="10874636" y="5311590"/>
            <a:ext cx="914400" cy="914400"/>
          </a:xfrm>
          <a:prstGeom prst="rect">
            <a:avLst/>
          </a:prstGeom>
        </p:spPr>
      </p:pic>
      <p:pic>
        <p:nvPicPr>
          <p:cNvPr id="52" name="그림 51">
            <a:extLst>
              <a:ext uri="{FF2B5EF4-FFF2-40B4-BE49-F238E27FC236}">
                <a16:creationId xmlns:a16="http://schemas.microsoft.com/office/drawing/2014/main" id="{B025C865-0032-466D-A1AF-9ED010502AF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398" b="79883" l="21387" r="75098">
                        <a14:foregroundMark x1="35254" y1="17090" x2="35254" y2="17090"/>
                        <a14:foregroundMark x1="50000" y1="78027" x2="50000" y2="78027"/>
                        <a14:foregroundMark x1="49902" y1="79883" x2="49902" y2="79883"/>
                        <a14:backgroundMark x1="25586" y1="42871" x2="29102" y2="41992"/>
                        <a14:backgroundMark x1="28125" y1="41797" x2="29492" y2="39746"/>
                        <a14:backgroundMark x1="25000" y1="45898" x2="28711" y2="41016"/>
                        <a14:backgroundMark x1="25781" y1="44238" x2="29395" y2="41602"/>
                        <a14:backgroundMark x1="26367" y1="43848" x2="28613" y2="43945"/>
                        <a14:backgroundMark x1="23535" y1="44238" x2="31348" y2="38770"/>
                        <a14:backgroundMark x1="25977" y1="43555" x2="25977" y2="43555"/>
                      </a14:backgroundRemoval>
                    </a14:imgEffect>
                  </a14:imgLayer>
                </a14:imgProps>
              </a:ext>
            </a:extLst>
          </a:blip>
          <a:srcRect l="14882" r="18164" b="14410"/>
          <a:stretch/>
        </p:blipFill>
        <p:spPr>
          <a:xfrm rot="2454134" flipH="1">
            <a:off x="8268919" y="5137829"/>
            <a:ext cx="685840" cy="775686"/>
          </a:xfrm>
          <a:prstGeom prst="rect">
            <a:avLst/>
          </a:prstGeom>
        </p:spPr>
      </p:pic>
      <p:pic>
        <p:nvPicPr>
          <p:cNvPr id="53" name="그래픽 52" descr="남자 단색으로 채워진">
            <a:extLst>
              <a:ext uri="{FF2B5EF4-FFF2-40B4-BE49-F238E27FC236}">
                <a16:creationId xmlns:a16="http://schemas.microsoft.com/office/drawing/2014/main" id="{C24DE51A-5121-4BAE-B64A-497B091BDB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5400000">
            <a:off x="9542606" y="4966184"/>
            <a:ext cx="914400" cy="914400"/>
          </a:xfrm>
          <a:prstGeom prst="rect">
            <a:avLst/>
          </a:prstGeom>
        </p:spPr>
      </p:pic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6EB5642B-CA73-4C84-9E32-7934D7BFF431}"/>
              </a:ext>
            </a:extLst>
          </p:cNvPr>
          <p:cNvCxnSpPr>
            <a:cxnSpLocks/>
          </p:cNvCxnSpPr>
          <p:nvPr/>
        </p:nvCxnSpPr>
        <p:spPr>
          <a:xfrm>
            <a:off x="5981700" y="4372562"/>
            <a:ext cx="0" cy="198472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28B7C9DA-E720-4CEE-9CD1-34924666E9FD}"/>
              </a:ext>
            </a:extLst>
          </p:cNvPr>
          <p:cNvSpPr txBox="1"/>
          <p:nvPr/>
        </p:nvSpPr>
        <p:spPr>
          <a:xfrm>
            <a:off x="323850" y="4486275"/>
            <a:ext cx="2000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RO (</a:t>
            </a:r>
            <a:r>
              <a:rPr lang="ko-KR" altLang="en-US" b="1" dirty="0"/>
              <a:t>회전하며 전도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3BF28B1-A6B2-4A45-9263-E42BD926EA16}"/>
              </a:ext>
            </a:extLst>
          </p:cNvPr>
          <p:cNvSpPr txBox="1"/>
          <p:nvPr/>
        </p:nvSpPr>
        <p:spPr>
          <a:xfrm>
            <a:off x="6093713" y="4486275"/>
            <a:ext cx="2000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RX (</a:t>
            </a:r>
            <a:r>
              <a:rPr lang="ko-KR" altLang="en-US" b="1" dirty="0"/>
              <a:t>회전없이 전도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E0EA510-4DDA-4121-AAB4-A0D1E69ED084}"/>
              </a:ext>
            </a:extLst>
          </p:cNvPr>
          <p:cNvSpPr txBox="1"/>
          <p:nvPr/>
        </p:nvSpPr>
        <p:spPr>
          <a:xfrm>
            <a:off x="302997" y="6445449"/>
            <a:ext cx="8014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주행 도중 장애물에 부딪히고 달리던 관성으로 앞으로 날아가는 동작</a:t>
            </a:r>
          </a:p>
        </p:txBody>
      </p:sp>
    </p:spTree>
    <p:extLst>
      <p:ext uri="{BB962C8B-B14F-4D97-AF65-F5344CB8AC3E}">
        <p14:creationId xmlns:p14="http://schemas.microsoft.com/office/powerpoint/2010/main" val="188883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전체 실험 동작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280DCE-3D99-4377-BB67-AE045AF3763C}"/>
              </a:ext>
            </a:extLst>
          </p:cNvPr>
          <p:cNvSpPr txBox="1"/>
          <p:nvPr/>
        </p:nvSpPr>
        <p:spPr>
          <a:xfrm>
            <a:off x="251839" y="1205468"/>
            <a:ext cx="5190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전방전도 </a:t>
            </a:r>
            <a:r>
              <a:rPr lang="en-US" altLang="ko-KR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</a:t>
            </a:r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종</a:t>
            </a:r>
            <a:r>
              <a:rPr lang="en-US" altLang="ko-KR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graphicFrame>
        <p:nvGraphicFramePr>
          <p:cNvPr id="6" name="표 7">
            <a:extLst>
              <a:ext uri="{FF2B5EF4-FFF2-40B4-BE49-F238E27FC236}">
                <a16:creationId xmlns:a16="http://schemas.microsoft.com/office/drawing/2014/main" id="{267003F9-E8CD-42C8-9CA9-ECBA87610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6746794"/>
              </p:ext>
            </p:extLst>
          </p:nvPr>
        </p:nvGraphicFramePr>
        <p:xfrm>
          <a:off x="251839" y="1574800"/>
          <a:ext cx="10857151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472">
                  <a:extLst>
                    <a:ext uri="{9D8B030D-6E8A-4147-A177-3AD203B41FA5}">
                      <a16:colId xmlns:a16="http://schemas.microsoft.com/office/drawing/2014/main" val="2338652784"/>
                    </a:ext>
                  </a:extLst>
                </a:gridCol>
                <a:gridCol w="1896893">
                  <a:extLst>
                    <a:ext uri="{9D8B030D-6E8A-4147-A177-3AD203B41FA5}">
                      <a16:colId xmlns:a16="http://schemas.microsoft.com/office/drawing/2014/main" val="1110049610"/>
                    </a:ext>
                  </a:extLst>
                </a:gridCol>
                <a:gridCol w="1118681">
                  <a:extLst>
                    <a:ext uri="{9D8B030D-6E8A-4147-A177-3AD203B41FA5}">
                      <a16:colId xmlns:a16="http://schemas.microsoft.com/office/drawing/2014/main" val="993036754"/>
                    </a:ext>
                  </a:extLst>
                </a:gridCol>
                <a:gridCol w="1108953">
                  <a:extLst>
                    <a:ext uri="{9D8B030D-6E8A-4147-A177-3AD203B41FA5}">
                      <a16:colId xmlns:a16="http://schemas.microsoft.com/office/drawing/2014/main" val="3280861030"/>
                    </a:ext>
                  </a:extLst>
                </a:gridCol>
                <a:gridCol w="1206566">
                  <a:extLst>
                    <a:ext uri="{9D8B030D-6E8A-4147-A177-3AD203B41FA5}">
                      <a16:colId xmlns:a16="http://schemas.microsoft.com/office/drawing/2014/main" val="2756575375"/>
                    </a:ext>
                  </a:extLst>
                </a:gridCol>
                <a:gridCol w="3647536">
                  <a:extLst>
                    <a:ext uri="{9D8B030D-6E8A-4147-A177-3AD203B41FA5}">
                      <a16:colId xmlns:a16="http://schemas.microsoft.com/office/drawing/2014/main" val="2603646387"/>
                    </a:ext>
                  </a:extLst>
                </a:gridCol>
                <a:gridCol w="1177050">
                  <a:extLst>
                    <a:ext uri="{9D8B030D-6E8A-4147-A177-3AD203B41FA5}">
                      <a16:colId xmlns:a16="http://schemas.microsoft.com/office/drawing/2014/main" val="34241067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No.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Code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Type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Rotation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Velocity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Motion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실험장비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75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7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F02_RO_V10_00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RO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10 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주행 중 앞브레이크 잡고 전방전도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Road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94057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8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F02_RO_V20_00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RO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20 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주행 중 앞브레이크 잡고 전방전도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kumimoji="0" lang="ko-KR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9314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9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F02_RO_V30_00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RO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주행 중 앞브레이크 잡고 전방전도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kumimoji="0" lang="ko-KR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45196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F02_RX_V10_00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10 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주행 중 앞브레이크 잡고 전방전도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kumimoji="0" lang="ko-KR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2640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11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F02_RX_V20_00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20 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주행 중 앞브레이크 잡고 전방전도</a:t>
                      </a:r>
                      <a:endParaRPr kumimoji="0" lang="ko-KR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kumimoji="0" lang="ko-KR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7810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12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F02_RX_V30_00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주행 중 앞브레이크 잡고 전방전도</a:t>
                      </a: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kumimoji="0" lang="ko-KR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8275054"/>
                  </a:ext>
                </a:extLst>
              </a:tr>
            </a:tbl>
          </a:graphicData>
        </a:graphic>
      </p:graphicFrame>
      <p:pic>
        <p:nvPicPr>
          <p:cNvPr id="9" name="그림 8">
            <a:extLst>
              <a:ext uri="{FF2B5EF4-FFF2-40B4-BE49-F238E27FC236}">
                <a16:creationId xmlns:a16="http://schemas.microsoft.com/office/drawing/2014/main" id="{512FE790-BED6-4B51-A45D-305566FDB2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66695" flipH="1">
            <a:off x="236227" y="5465862"/>
            <a:ext cx="862519" cy="815496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C8A7CD9D-CE76-4BE5-A0E7-6FD2157C24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22132">
            <a:off x="1575903" y="5541790"/>
            <a:ext cx="815496" cy="815496"/>
          </a:xfrm>
          <a:prstGeom prst="rect">
            <a:avLst/>
          </a:prstGeom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ABD50B23-952E-4573-BD2E-2E78EB93217C}"/>
              </a:ext>
            </a:extLst>
          </p:cNvPr>
          <p:cNvSpPr/>
          <p:nvPr/>
        </p:nvSpPr>
        <p:spPr>
          <a:xfrm>
            <a:off x="1130284" y="5388700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2007BAF0-11DB-411E-8DEE-816668FE4DE2}"/>
              </a:ext>
            </a:extLst>
          </p:cNvPr>
          <p:cNvSpPr/>
          <p:nvPr/>
        </p:nvSpPr>
        <p:spPr>
          <a:xfrm>
            <a:off x="2959077" y="5381024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86A68A5-6E3A-48F0-99E0-8C8063829DFD}"/>
              </a:ext>
            </a:extLst>
          </p:cNvPr>
          <p:cNvSpPr/>
          <p:nvPr/>
        </p:nvSpPr>
        <p:spPr>
          <a:xfrm>
            <a:off x="3304417" y="5871717"/>
            <a:ext cx="23888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CD53EE4D-A95F-4DA7-98BF-8B728BE306E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398" b="79883" l="21387" r="75098">
                        <a14:foregroundMark x1="35254" y1="17090" x2="35254" y2="17090"/>
                        <a14:foregroundMark x1="50000" y1="78027" x2="50000" y2="78027"/>
                        <a14:foregroundMark x1="49902" y1="79883" x2="49902" y2="79883"/>
                        <a14:backgroundMark x1="25586" y1="42871" x2="29102" y2="41992"/>
                        <a14:backgroundMark x1="28125" y1="41797" x2="29492" y2="39746"/>
                        <a14:backgroundMark x1="25000" y1="45898" x2="28711" y2="41016"/>
                        <a14:backgroundMark x1="25781" y1="44238" x2="29395" y2="41602"/>
                        <a14:backgroundMark x1="26367" y1="43848" x2="28613" y2="43945"/>
                        <a14:backgroundMark x1="23535" y1="44238" x2="31348" y2="38770"/>
                        <a14:backgroundMark x1="25977" y1="43555" x2="25977" y2="43555"/>
                      </a14:backgroundRemoval>
                    </a14:imgEffect>
                  </a14:imgLayer>
                </a14:imgProps>
              </a:ext>
            </a:extLst>
          </a:blip>
          <a:srcRect l="14882" r="18164" b="14410"/>
          <a:stretch/>
        </p:blipFill>
        <p:spPr>
          <a:xfrm rot="10397657" flipH="1">
            <a:off x="3319583" y="4978257"/>
            <a:ext cx="685840" cy="775686"/>
          </a:xfrm>
          <a:prstGeom prst="rect">
            <a:avLst/>
          </a:prstGeom>
        </p:spPr>
      </p:pic>
      <p:sp>
        <p:nvSpPr>
          <p:cNvPr id="20" name="화살표: 오른쪽 19">
            <a:extLst>
              <a:ext uri="{FF2B5EF4-FFF2-40B4-BE49-F238E27FC236}">
                <a16:creationId xmlns:a16="http://schemas.microsoft.com/office/drawing/2014/main" id="{FE45D60F-C0FE-4266-99BB-59B0CB041CC3}"/>
              </a:ext>
            </a:extLst>
          </p:cNvPr>
          <p:cNvSpPr/>
          <p:nvPr/>
        </p:nvSpPr>
        <p:spPr>
          <a:xfrm>
            <a:off x="4076588" y="5381024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래픽 20" descr="남자 단색으로 채워진">
            <a:extLst>
              <a:ext uri="{FF2B5EF4-FFF2-40B4-BE49-F238E27FC236}">
                <a16:creationId xmlns:a16="http://schemas.microsoft.com/office/drawing/2014/main" id="{1EE1B675-9D87-4DB2-949A-FB54B1470F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6200000">
            <a:off x="4525080" y="5334133"/>
            <a:ext cx="914400" cy="914400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35156462-E869-4CBF-9671-4B73C87AC48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398" b="79883" l="21387" r="75098">
                        <a14:foregroundMark x1="35254" y1="17090" x2="35254" y2="17090"/>
                        <a14:foregroundMark x1="50000" y1="78027" x2="50000" y2="78027"/>
                        <a14:foregroundMark x1="49902" y1="79883" x2="49902" y2="79883"/>
                        <a14:backgroundMark x1="25586" y1="42871" x2="29102" y2="41992"/>
                        <a14:backgroundMark x1="28125" y1="41797" x2="29492" y2="39746"/>
                        <a14:backgroundMark x1="25000" y1="45898" x2="28711" y2="41016"/>
                        <a14:backgroundMark x1="25781" y1="44238" x2="29395" y2="41602"/>
                        <a14:backgroundMark x1="26367" y1="43848" x2="28613" y2="43945"/>
                        <a14:backgroundMark x1="23535" y1="44238" x2="31348" y2="38770"/>
                        <a14:backgroundMark x1="25977" y1="43555" x2="25977" y2="43555"/>
                      </a14:backgroundRemoval>
                    </a14:imgEffect>
                  </a14:imgLayer>
                </a14:imgProps>
              </a:ext>
            </a:extLst>
          </a:blip>
          <a:srcRect l="14882" r="18164" b="14410"/>
          <a:stretch/>
        </p:blipFill>
        <p:spPr>
          <a:xfrm rot="2454134" flipH="1">
            <a:off x="2153869" y="5153950"/>
            <a:ext cx="685840" cy="775686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9AF4BBC4-8272-4345-B6FF-58CBF45F17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440359" flipH="1">
            <a:off x="6339469" y="5504150"/>
            <a:ext cx="862519" cy="815496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DE3C53E7-D415-4B23-9BBA-AAB0D782F5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22132">
            <a:off x="7690953" y="5525669"/>
            <a:ext cx="815496" cy="815496"/>
          </a:xfrm>
          <a:prstGeom prst="rect">
            <a:avLst/>
          </a:prstGeom>
        </p:spPr>
      </p:pic>
      <p:sp>
        <p:nvSpPr>
          <p:cNvPr id="27" name="폭발: 8pt 26">
            <a:extLst>
              <a:ext uri="{FF2B5EF4-FFF2-40B4-BE49-F238E27FC236}">
                <a16:creationId xmlns:a16="http://schemas.microsoft.com/office/drawing/2014/main" id="{9C1C7661-7700-4CEF-B3A1-83EC8EC59E42}"/>
              </a:ext>
            </a:extLst>
          </p:cNvPr>
          <p:cNvSpPr/>
          <p:nvPr/>
        </p:nvSpPr>
        <p:spPr>
          <a:xfrm>
            <a:off x="7008475" y="6059470"/>
            <a:ext cx="311285" cy="281698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화살표: 오른쪽 27">
            <a:extLst>
              <a:ext uri="{FF2B5EF4-FFF2-40B4-BE49-F238E27FC236}">
                <a16:creationId xmlns:a16="http://schemas.microsoft.com/office/drawing/2014/main" id="{7C186885-024A-4DCC-B9FC-CC283338E7CB}"/>
              </a:ext>
            </a:extLst>
          </p:cNvPr>
          <p:cNvSpPr/>
          <p:nvPr/>
        </p:nvSpPr>
        <p:spPr>
          <a:xfrm>
            <a:off x="7245334" y="5372579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화살표: 오른쪽 28">
            <a:extLst>
              <a:ext uri="{FF2B5EF4-FFF2-40B4-BE49-F238E27FC236}">
                <a16:creationId xmlns:a16="http://schemas.microsoft.com/office/drawing/2014/main" id="{F1876AC6-A847-4B98-9DAB-2387A3E1B601}"/>
              </a:ext>
            </a:extLst>
          </p:cNvPr>
          <p:cNvSpPr/>
          <p:nvPr/>
        </p:nvSpPr>
        <p:spPr>
          <a:xfrm>
            <a:off x="9074127" y="5364903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31C44439-D56F-4D01-9867-4815DBB35179}"/>
              </a:ext>
            </a:extLst>
          </p:cNvPr>
          <p:cNvSpPr/>
          <p:nvPr/>
        </p:nvSpPr>
        <p:spPr>
          <a:xfrm>
            <a:off x="9419467" y="5855596"/>
            <a:ext cx="23888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화살표: 오른쪽 30">
            <a:extLst>
              <a:ext uri="{FF2B5EF4-FFF2-40B4-BE49-F238E27FC236}">
                <a16:creationId xmlns:a16="http://schemas.microsoft.com/office/drawing/2014/main" id="{D36BA9B4-F894-4452-A615-0A85A094E1B6}"/>
              </a:ext>
            </a:extLst>
          </p:cNvPr>
          <p:cNvSpPr/>
          <p:nvPr/>
        </p:nvSpPr>
        <p:spPr>
          <a:xfrm>
            <a:off x="10477695" y="5373751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래픽 31" descr="남자 단색으로 채워진">
            <a:extLst>
              <a:ext uri="{FF2B5EF4-FFF2-40B4-BE49-F238E27FC236}">
                <a16:creationId xmlns:a16="http://schemas.microsoft.com/office/drawing/2014/main" id="{6B4F4B5B-02EF-4D15-AA80-96D70C84CB5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5400000">
            <a:off x="10874636" y="5311590"/>
            <a:ext cx="914400" cy="914400"/>
          </a:xfrm>
          <a:prstGeom prst="rect">
            <a:avLst/>
          </a:prstGeom>
        </p:spPr>
      </p:pic>
      <p:pic>
        <p:nvPicPr>
          <p:cNvPr id="33" name="그림 32">
            <a:extLst>
              <a:ext uri="{FF2B5EF4-FFF2-40B4-BE49-F238E27FC236}">
                <a16:creationId xmlns:a16="http://schemas.microsoft.com/office/drawing/2014/main" id="{529976D9-FE1B-4A85-A936-08EE63D0C69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398" b="79883" l="21387" r="75098">
                        <a14:foregroundMark x1="35254" y1="17090" x2="35254" y2="17090"/>
                        <a14:foregroundMark x1="50000" y1="78027" x2="50000" y2="78027"/>
                        <a14:foregroundMark x1="49902" y1="79883" x2="49902" y2="79883"/>
                        <a14:backgroundMark x1="25586" y1="42871" x2="29102" y2="41992"/>
                        <a14:backgroundMark x1="28125" y1="41797" x2="29492" y2="39746"/>
                        <a14:backgroundMark x1="25000" y1="45898" x2="28711" y2="41016"/>
                        <a14:backgroundMark x1="25781" y1="44238" x2="29395" y2="41602"/>
                        <a14:backgroundMark x1="26367" y1="43848" x2="28613" y2="43945"/>
                        <a14:backgroundMark x1="23535" y1="44238" x2="31348" y2="38770"/>
                        <a14:backgroundMark x1="25977" y1="43555" x2="25977" y2="43555"/>
                      </a14:backgroundRemoval>
                    </a14:imgEffect>
                  </a14:imgLayer>
                </a14:imgProps>
              </a:ext>
            </a:extLst>
          </a:blip>
          <a:srcRect l="14882" r="18164" b="14410"/>
          <a:stretch/>
        </p:blipFill>
        <p:spPr>
          <a:xfrm rot="2454134" flipH="1">
            <a:off x="8268919" y="5137829"/>
            <a:ext cx="685840" cy="775686"/>
          </a:xfrm>
          <a:prstGeom prst="rect">
            <a:avLst/>
          </a:prstGeom>
        </p:spPr>
      </p:pic>
      <p:pic>
        <p:nvPicPr>
          <p:cNvPr id="34" name="그래픽 33" descr="남자 단색으로 채워진">
            <a:extLst>
              <a:ext uri="{FF2B5EF4-FFF2-40B4-BE49-F238E27FC236}">
                <a16:creationId xmlns:a16="http://schemas.microsoft.com/office/drawing/2014/main" id="{09F7E795-13E5-45A6-9D30-4D6AE699489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5400000">
            <a:off x="9542606" y="4966184"/>
            <a:ext cx="914400" cy="914400"/>
          </a:xfrm>
          <a:prstGeom prst="rect">
            <a:avLst/>
          </a:prstGeom>
        </p:spPr>
      </p:pic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3711A3C9-8230-4695-8661-7F7CCAFD87C9}"/>
              </a:ext>
            </a:extLst>
          </p:cNvPr>
          <p:cNvCxnSpPr>
            <a:cxnSpLocks/>
          </p:cNvCxnSpPr>
          <p:nvPr/>
        </p:nvCxnSpPr>
        <p:spPr>
          <a:xfrm>
            <a:off x="5981700" y="4372562"/>
            <a:ext cx="0" cy="196860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ED960E08-3744-4577-A684-4AB129980351}"/>
              </a:ext>
            </a:extLst>
          </p:cNvPr>
          <p:cNvSpPr txBox="1"/>
          <p:nvPr/>
        </p:nvSpPr>
        <p:spPr>
          <a:xfrm>
            <a:off x="323850" y="4486275"/>
            <a:ext cx="2000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RO (</a:t>
            </a:r>
            <a:r>
              <a:rPr lang="ko-KR" altLang="en-US" b="1" dirty="0"/>
              <a:t>회전하며 전도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66A3704-0B50-4916-B624-169ACB533FA2}"/>
              </a:ext>
            </a:extLst>
          </p:cNvPr>
          <p:cNvSpPr txBox="1"/>
          <p:nvPr/>
        </p:nvSpPr>
        <p:spPr>
          <a:xfrm>
            <a:off x="6093713" y="4486275"/>
            <a:ext cx="2000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RX (</a:t>
            </a:r>
            <a:r>
              <a:rPr lang="ko-KR" altLang="en-US" b="1" dirty="0"/>
              <a:t>회전없이 전도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sp>
        <p:nvSpPr>
          <p:cNvPr id="38" name="폭발: 8pt 37">
            <a:extLst>
              <a:ext uri="{FF2B5EF4-FFF2-40B4-BE49-F238E27FC236}">
                <a16:creationId xmlns:a16="http://schemas.microsoft.com/office/drawing/2014/main" id="{005B411E-23C6-4ADD-B1A5-3EE135BA71F0}"/>
              </a:ext>
            </a:extLst>
          </p:cNvPr>
          <p:cNvSpPr/>
          <p:nvPr/>
        </p:nvSpPr>
        <p:spPr>
          <a:xfrm>
            <a:off x="953193" y="6059470"/>
            <a:ext cx="311285" cy="281698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10907AA-B1D6-4D21-AC4E-25D811D948A6}"/>
              </a:ext>
            </a:extLst>
          </p:cNvPr>
          <p:cNvSpPr txBox="1"/>
          <p:nvPr/>
        </p:nvSpPr>
        <p:spPr>
          <a:xfrm>
            <a:off x="302997" y="6445449"/>
            <a:ext cx="8014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주행 </a:t>
            </a:r>
            <a:r>
              <a:rPr lang="ko-KR" altLang="en-US" b="1"/>
              <a:t>도중 앞 브레이크를 급하게 잡으며 </a:t>
            </a:r>
            <a:r>
              <a:rPr lang="ko-KR" altLang="en-US" b="1" dirty="0"/>
              <a:t>달리던 관성으로 앞으로 날아가는 동작</a:t>
            </a:r>
          </a:p>
        </p:txBody>
      </p:sp>
    </p:spTree>
    <p:extLst>
      <p:ext uri="{BB962C8B-B14F-4D97-AF65-F5344CB8AC3E}">
        <p14:creationId xmlns:p14="http://schemas.microsoft.com/office/powerpoint/2010/main" val="4734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전체 실험 동작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graphicFrame>
        <p:nvGraphicFramePr>
          <p:cNvPr id="6" name="표 7">
            <a:extLst>
              <a:ext uri="{FF2B5EF4-FFF2-40B4-BE49-F238E27FC236}">
                <a16:creationId xmlns:a16="http://schemas.microsoft.com/office/drawing/2014/main" id="{267003F9-E8CD-42C8-9CA9-ECBA87610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5949831"/>
              </p:ext>
            </p:extLst>
          </p:nvPr>
        </p:nvGraphicFramePr>
        <p:xfrm>
          <a:off x="251839" y="1574800"/>
          <a:ext cx="10857151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472">
                  <a:extLst>
                    <a:ext uri="{9D8B030D-6E8A-4147-A177-3AD203B41FA5}">
                      <a16:colId xmlns:a16="http://schemas.microsoft.com/office/drawing/2014/main" val="2338652784"/>
                    </a:ext>
                  </a:extLst>
                </a:gridCol>
                <a:gridCol w="1896893">
                  <a:extLst>
                    <a:ext uri="{9D8B030D-6E8A-4147-A177-3AD203B41FA5}">
                      <a16:colId xmlns:a16="http://schemas.microsoft.com/office/drawing/2014/main" val="1110049610"/>
                    </a:ext>
                  </a:extLst>
                </a:gridCol>
                <a:gridCol w="1118681">
                  <a:extLst>
                    <a:ext uri="{9D8B030D-6E8A-4147-A177-3AD203B41FA5}">
                      <a16:colId xmlns:a16="http://schemas.microsoft.com/office/drawing/2014/main" val="993036754"/>
                    </a:ext>
                  </a:extLst>
                </a:gridCol>
                <a:gridCol w="1108953">
                  <a:extLst>
                    <a:ext uri="{9D8B030D-6E8A-4147-A177-3AD203B41FA5}">
                      <a16:colId xmlns:a16="http://schemas.microsoft.com/office/drawing/2014/main" val="3280861030"/>
                    </a:ext>
                  </a:extLst>
                </a:gridCol>
                <a:gridCol w="1206566">
                  <a:extLst>
                    <a:ext uri="{9D8B030D-6E8A-4147-A177-3AD203B41FA5}">
                      <a16:colId xmlns:a16="http://schemas.microsoft.com/office/drawing/2014/main" val="2756575375"/>
                    </a:ext>
                  </a:extLst>
                </a:gridCol>
                <a:gridCol w="3647536">
                  <a:extLst>
                    <a:ext uri="{9D8B030D-6E8A-4147-A177-3AD203B41FA5}">
                      <a16:colId xmlns:a16="http://schemas.microsoft.com/office/drawing/2014/main" val="2603646387"/>
                    </a:ext>
                  </a:extLst>
                </a:gridCol>
                <a:gridCol w="1177050">
                  <a:extLst>
                    <a:ext uri="{9D8B030D-6E8A-4147-A177-3AD203B41FA5}">
                      <a16:colId xmlns:a16="http://schemas.microsoft.com/office/drawing/2014/main" val="34241067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No.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Code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Type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Rotation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Velocity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Motion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실험장비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75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13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F03_RO_V10_00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RO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10 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+mn-ea"/>
                          <a:cs typeface="+mn-cs"/>
                        </a:rPr>
                        <a:t>주행 중 핸들을 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+mn-ea"/>
                          <a:cs typeface="+mn-cs"/>
                        </a:rPr>
                        <a:t>90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+mn-ea"/>
                          <a:cs typeface="+mn-cs"/>
                        </a:rPr>
                        <a:t>도 꺾으며 전방전도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Road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40788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14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F03_RO_V20_00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RO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20 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주행 중 핸들을 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90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도 꺾으며 전방전도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kumimoji="0" lang="ko-KR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01914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15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F03_RO_V30_00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>
                          <a:latin typeface="+mn-ea"/>
                          <a:ea typeface="+mn-ea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RO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주행 중 핸들을 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90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도 꺾으며 전방전도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kumimoji="0" lang="ko-KR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915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16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F03_RX_V10_00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10 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주행 중 핸들을 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90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도 꺾으며 전방전도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kumimoji="0" lang="ko-KR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66695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17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F03_RX_V20_00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20 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주행 중 핸들을 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90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도 꺾으며 전방전도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kumimoji="0" lang="ko-KR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0457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18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F03_RX_V30_00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km/h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주행 중 핸들을 </a:t>
                      </a: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90</a:t>
                      </a:r>
                      <a:r>
                        <a:rPr kumimoji="0" lang="ko-KR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도 꺾으며 전방전도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kumimoji="0" lang="ko-KR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4911387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ABD9C4A8-57C2-486E-AC9C-9149877461BB}"/>
              </a:ext>
            </a:extLst>
          </p:cNvPr>
          <p:cNvSpPr txBox="1"/>
          <p:nvPr/>
        </p:nvSpPr>
        <p:spPr>
          <a:xfrm>
            <a:off x="251839" y="1205468"/>
            <a:ext cx="5190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전방전도 </a:t>
            </a:r>
            <a:r>
              <a:rPr lang="en-US" altLang="ko-KR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</a:t>
            </a:r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종</a:t>
            </a:r>
            <a:r>
              <a:rPr lang="en-US" altLang="ko-KR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sp>
        <p:nvSpPr>
          <p:cNvPr id="12" name="화살표: 오른쪽 11">
            <a:extLst>
              <a:ext uri="{FF2B5EF4-FFF2-40B4-BE49-F238E27FC236}">
                <a16:creationId xmlns:a16="http://schemas.microsoft.com/office/drawing/2014/main" id="{9860FBAE-17E0-4304-97B5-7975088A7F56}"/>
              </a:ext>
            </a:extLst>
          </p:cNvPr>
          <p:cNvSpPr/>
          <p:nvPr/>
        </p:nvSpPr>
        <p:spPr>
          <a:xfrm>
            <a:off x="1130284" y="5388700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화살표: 오른쪽 13">
            <a:extLst>
              <a:ext uri="{FF2B5EF4-FFF2-40B4-BE49-F238E27FC236}">
                <a16:creationId xmlns:a16="http://schemas.microsoft.com/office/drawing/2014/main" id="{EB3BA137-A77B-4566-B4ED-96C2D0A4B70A}"/>
              </a:ext>
            </a:extLst>
          </p:cNvPr>
          <p:cNvSpPr/>
          <p:nvPr/>
        </p:nvSpPr>
        <p:spPr>
          <a:xfrm>
            <a:off x="2959077" y="5381024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3735E9EA-7937-4EAB-B1CA-ED4A089A9B3E}"/>
              </a:ext>
            </a:extLst>
          </p:cNvPr>
          <p:cNvSpPr/>
          <p:nvPr/>
        </p:nvSpPr>
        <p:spPr>
          <a:xfrm>
            <a:off x="3304417" y="5871717"/>
            <a:ext cx="23888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9A0BDCFB-E191-4311-A8F5-41BDB2D71E3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398" b="79883" l="21387" r="75098">
                        <a14:foregroundMark x1="35254" y1="17090" x2="35254" y2="17090"/>
                        <a14:foregroundMark x1="50000" y1="78027" x2="50000" y2="78027"/>
                        <a14:foregroundMark x1="49902" y1="79883" x2="49902" y2="79883"/>
                        <a14:backgroundMark x1="25586" y1="42871" x2="29102" y2="41992"/>
                        <a14:backgroundMark x1="28125" y1="41797" x2="29492" y2="39746"/>
                        <a14:backgroundMark x1="25000" y1="45898" x2="28711" y2="41016"/>
                        <a14:backgroundMark x1="25781" y1="44238" x2="29395" y2="41602"/>
                        <a14:backgroundMark x1="26367" y1="43848" x2="28613" y2="43945"/>
                        <a14:backgroundMark x1="23535" y1="44238" x2="31348" y2="38770"/>
                        <a14:backgroundMark x1="25977" y1="43555" x2="25977" y2="43555"/>
                      </a14:backgroundRemoval>
                    </a14:imgEffect>
                  </a14:imgLayer>
                </a14:imgProps>
              </a:ext>
            </a:extLst>
          </a:blip>
          <a:srcRect l="14882" r="18164" b="14410"/>
          <a:stretch/>
        </p:blipFill>
        <p:spPr>
          <a:xfrm rot="10397657" flipH="1">
            <a:off x="3319583" y="4978257"/>
            <a:ext cx="685840" cy="775686"/>
          </a:xfrm>
          <a:prstGeom prst="rect">
            <a:avLst/>
          </a:prstGeom>
        </p:spPr>
      </p:pic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6BD48B65-DB9F-44B4-A803-1343592114F9}"/>
              </a:ext>
            </a:extLst>
          </p:cNvPr>
          <p:cNvSpPr/>
          <p:nvPr/>
        </p:nvSpPr>
        <p:spPr>
          <a:xfrm>
            <a:off x="4076588" y="5381024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래픽 17" descr="남자 단색으로 채워진">
            <a:extLst>
              <a:ext uri="{FF2B5EF4-FFF2-40B4-BE49-F238E27FC236}">
                <a16:creationId xmlns:a16="http://schemas.microsoft.com/office/drawing/2014/main" id="{2F682696-671E-4B78-BD37-A7C7AC6269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6200000">
            <a:off x="4525080" y="5334133"/>
            <a:ext cx="914400" cy="914400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15A27625-812B-4412-B427-F91319D1622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398" b="79883" l="21387" r="75098">
                        <a14:foregroundMark x1="35254" y1="17090" x2="35254" y2="17090"/>
                        <a14:foregroundMark x1="50000" y1="78027" x2="50000" y2="78027"/>
                        <a14:foregroundMark x1="49902" y1="79883" x2="49902" y2="79883"/>
                        <a14:backgroundMark x1="25586" y1="42871" x2="29102" y2="41992"/>
                        <a14:backgroundMark x1="28125" y1="41797" x2="29492" y2="39746"/>
                        <a14:backgroundMark x1="25000" y1="45898" x2="28711" y2="41016"/>
                        <a14:backgroundMark x1="25781" y1="44238" x2="29395" y2="41602"/>
                        <a14:backgroundMark x1="26367" y1="43848" x2="28613" y2="43945"/>
                        <a14:backgroundMark x1="23535" y1="44238" x2="31348" y2="38770"/>
                        <a14:backgroundMark x1="25977" y1="43555" x2="25977" y2="43555"/>
                      </a14:backgroundRemoval>
                    </a14:imgEffect>
                  </a14:imgLayer>
                </a14:imgProps>
              </a:ext>
            </a:extLst>
          </a:blip>
          <a:srcRect l="14882" r="18164" b="14410"/>
          <a:stretch/>
        </p:blipFill>
        <p:spPr>
          <a:xfrm rot="2454134" flipH="1">
            <a:off x="2153869" y="5153950"/>
            <a:ext cx="685840" cy="775686"/>
          </a:xfrm>
          <a:prstGeom prst="rect">
            <a:avLst/>
          </a:prstGeom>
        </p:spPr>
      </p:pic>
      <p:sp>
        <p:nvSpPr>
          <p:cNvPr id="23" name="화살표: 오른쪽 22">
            <a:extLst>
              <a:ext uri="{FF2B5EF4-FFF2-40B4-BE49-F238E27FC236}">
                <a16:creationId xmlns:a16="http://schemas.microsoft.com/office/drawing/2014/main" id="{61293531-B4E0-49EF-87AB-BDCDC6F4703C}"/>
              </a:ext>
            </a:extLst>
          </p:cNvPr>
          <p:cNvSpPr/>
          <p:nvPr/>
        </p:nvSpPr>
        <p:spPr>
          <a:xfrm>
            <a:off x="7245334" y="5372579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화살표: 오른쪽 23">
            <a:extLst>
              <a:ext uri="{FF2B5EF4-FFF2-40B4-BE49-F238E27FC236}">
                <a16:creationId xmlns:a16="http://schemas.microsoft.com/office/drawing/2014/main" id="{9D85D65C-C2FF-4833-A263-4E86B1705B60}"/>
              </a:ext>
            </a:extLst>
          </p:cNvPr>
          <p:cNvSpPr/>
          <p:nvPr/>
        </p:nvSpPr>
        <p:spPr>
          <a:xfrm>
            <a:off x="9074127" y="5364903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6B1DD9F7-D16F-44D7-9AFC-918D7D3A70C7}"/>
              </a:ext>
            </a:extLst>
          </p:cNvPr>
          <p:cNvSpPr/>
          <p:nvPr/>
        </p:nvSpPr>
        <p:spPr>
          <a:xfrm>
            <a:off x="9419467" y="5855596"/>
            <a:ext cx="23888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화살표: 오른쪽 25">
            <a:extLst>
              <a:ext uri="{FF2B5EF4-FFF2-40B4-BE49-F238E27FC236}">
                <a16:creationId xmlns:a16="http://schemas.microsoft.com/office/drawing/2014/main" id="{C89CE9B4-D905-49FF-BB9F-B7703495133D}"/>
              </a:ext>
            </a:extLst>
          </p:cNvPr>
          <p:cNvSpPr/>
          <p:nvPr/>
        </p:nvSpPr>
        <p:spPr>
          <a:xfrm>
            <a:off x="10477695" y="5373751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래픽 26" descr="남자 단색으로 채워진">
            <a:extLst>
              <a:ext uri="{FF2B5EF4-FFF2-40B4-BE49-F238E27FC236}">
                <a16:creationId xmlns:a16="http://schemas.microsoft.com/office/drawing/2014/main" id="{92644DFE-C0A0-4B2A-A0A3-9A0300AA58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5400000">
            <a:off x="10874636" y="5311590"/>
            <a:ext cx="914400" cy="914400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2B4EDD70-9A30-4629-9E88-D3570A8AB93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398" b="79883" l="21387" r="75098">
                        <a14:foregroundMark x1="35254" y1="17090" x2="35254" y2="17090"/>
                        <a14:foregroundMark x1="50000" y1="78027" x2="50000" y2="78027"/>
                        <a14:foregroundMark x1="49902" y1="79883" x2="49902" y2="79883"/>
                        <a14:backgroundMark x1="25586" y1="42871" x2="29102" y2="41992"/>
                        <a14:backgroundMark x1="28125" y1="41797" x2="29492" y2="39746"/>
                        <a14:backgroundMark x1="25000" y1="45898" x2="28711" y2="41016"/>
                        <a14:backgroundMark x1="25781" y1="44238" x2="29395" y2="41602"/>
                        <a14:backgroundMark x1="26367" y1="43848" x2="28613" y2="43945"/>
                        <a14:backgroundMark x1="23535" y1="44238" x2="31348" y2="38770"/>
                        <a14:backgroundMark x1="25977" y1="43555" x2="25977" y2="43555"/>
                      </a14:backgroundRemoval>
                    </a14:imgEffect>
                  </a14:imgLayer>
                </a14:imgProps>
              </a:ext>
            </a:extLst>
          </a:blip>
          <a:srcRect l="14882" r="18164" b="14410"/>
          <a:stretch/>
        </p:blipFill>
        <p:spPr>
          <a:xfrm rot="2454134" flipH="1">
            <a:off x="8268919" y="5137829"/>
            <a:ext cx="685840" cy="775686"/>
          </a:xfrm>
          <a:prstGeom prst="rect">
            <a:avLst/>
          </a:prstGeom>
        </p:spPr>
      </p:pic>
      <p:pic>
        <p:nvPicPr>
          <p:cNvPr id="29" name="그래픽 28" descr="남자 단색으로 채워진">
            <a:extLst>
              <a:ext uri="{FF2B5EF4-FFF2-40B4-BE49-F238E27FC236}">
                <a16:creationId xmlns:a16="http://schemas.microsoft.com/office/drawing/2014/main" id="{0CE1E459-B8E2-4D02-BCD5-C32DEC1D80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5400000">
            <a:off x="9542606" y="4966184"/>
            <a:ext cx="914400" cy="914400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3F081AC5-7FD1-48E9-B852-2F23B1DC48A9}"/>
              </a:ext>
            </a:extLst>
          </p:cNvPr>
          <p:cNvSpPr txBox="1"/>
          <p:nvPr/>
        </p:nvSpPr>
        <p:spPr>
          <a:xfrm>
            <a:off x="323850" y="4486275"/>
            <a:ext cx="2000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RO (</a:t>
            </a:r>
            <a:r>
              <a:rPr lang="ko-KR" altLang="en-US" b="1" dirty="0"/>
              <a:t>회전하며 전도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397B71E-E88A-42E5-9FED-134B0045C4F9}"/>
              </a:ext>
            </a:extLst>
          </p:cNvPr>
          <p:cNvSpPr txBox="1"/>
          <p:nvPr/>
        </p:nvSpPr>
        <p:spPr>
          <a:xfrm>
            <a:off x="6093713" y="4486275"/>
            <a:ext cx="2000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RX (</a:t>
            </a:r>
            <a:r>
              <a:rPr lang="ko-KR" altLang="en-US" b="1" dirty="0"/>
              <a:t>회전없이 전도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DC621A0F-2318-4422-B537-7F5831A6BE77}"/>
              </a:ext>
            </a:extLst>
          </p:cNvPr>
          <p:cNvGrpSpPr/>
          <p:nvPr/>
        </p:nvGrpSpPr>
        <p:grpSpPr>
          <a:xfrm>
            <a:off x="84586" y="5457295"/>
            <a:ext cx="992272" cy="917381"/>
            <a:chOff x="45209" y="5295715"/>
            <a:chExt cx="846576" cy="846576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CF3233E4-1E17-462F-9C43-B5782439E8E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10000" b="90000" l="10000" r="90000">
                          <a14:foregroundMark x1="29102" y1="15918" x2="32715" y2="17969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21817" flipH="1">
              <a:off x="45209" y="5295715"/>
              <a:ext cx="846576" cy="846576"/>
            </a:xfrm>
            <a:prstGeom prst="rect">
              <a:avLst/>
            </a:prstGeom>
          </p:spPr>
        </p:pic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C874EB10-80B2-4774-A1DF-CDF1667D687D}"/>
                </a:ext>
              </a:extLst>
            </p:cNvPr>
            <p:cNvSpPr/>
            <p:nvPr/>
          </p:nvSpPr>
          <p:spPr>
            <a:xfrm flipH="1">
              <a:off x="662885" y="5719499"/>
              <a:ext cx="45719" cy="30443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12BABBC6-9420-4BAA-90D4-4952FA48C071}"/>
              </a:ext>
            </a:extLst>
          </p:cNvPr>
          <p:cNvGrpSpPr/>
          <p:nvPr/>
        </p:nvGrpSpPr>
        <p:grpSpPr>
          <a:xfrm>
            <a:off x="6249599" y="5402978"/>
            <a:ext cx="1091773" cy="937477"/>
            <a:chOff x="45209" y="5295715"/>
            <a:chExt cx="846576" cy="846576"/>
          </a:xfrm>
        </p:grpSpPr>
        <p:pic>
          <p:nvPicPr>
            <p:cNvPr id="36" name="그림 35">
              <a:extLst>
                <a:ext uri="{FF2B5EF4-FFF2-40B4-BE49-F238E27FC236}">
                  <a16:creationId xmlns:a16="http://schemas.microsoft.com/office/drawing/2014/main" id="{B7480EF3-E67D-431C-BD17-F2066103977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10000" b="90000" l="10000" r="90000">
                          <a14:foregroundMark x1="29102" y1="15918" x2="32715" y2="17969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21817" flipH="1">
              <a:off x="45209" y="5295715"/>
              <a:ext cx="846576" cy="846576"/>
            </a:xfrm>
            <a:prstGeom prst="rect">
              <a:avLst/>
            </a:prstGeom>
          </p:spPr>
        </p:pic>
        <p:sp>
          <p:nvSpPr>
            <p:cNvPr id="37" name="타원 36">
              <a:extLst>
                <a:ext uri="{FF2B5EF4-FFF2-40B4-BE49-F238E27FC236}">
                  <a16:creationId xmlns:a16="http://schemas.microsoft.com/office/drawing/2014/main" id="{39B2FACD-B8AB-4F2C-9360-B09B1C025B06}"/>
                </a:ext>
              </a:extLst>
            </p:cNvPr>
            <p:cNvSpPr/>
            <p:nvPr/>
          </p:nvSpPr>
          <p:spPr>
            <a:xfrm flipH="1">
              <a:off x="662885" y="5719499"/>
              <a:ext cx="45719" cy="30443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8" name="폭발: 8pt 37">
            <a:extLst>
              <a:ext uri="{FF2B5EF4-FFF2-40B4-BE49-F238E27FC236}">
                <a16:creationId xmlns:a16="http://schemas.microsoft.com/office/drawing/2014/main" id="{2C251183-1A26-4EC6-B121-49629A8A674F}"/>
              </a:ext>
            </a:extLst>
          </p:cNvPr>
          <p:cNvSpPr/>
          <p:nvPr/>
        </p:nvSpPr>
        <p:spPr>
          <a:xfrm>
            <a:off x="895035" y="5702503"/>
            <a:ext cx="311285" cy="281698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폭발: 8pt 38">
            <a:extLst>
              <a:ext uri="{FF2B5EF4-FFF2-40B4-BE49-F238E27FC236}">
                <a16:creationId xmlns:a16="http://schemas.microsoft.com/office/drawing/2014/main" id="{3DDE3B76-47CF-4DB6-8AB1-ADFC51AA92C7}"/>
              </a:ext>
            </a:extLst>
          </p:cNvPr>
          <p:cNvSpPr/>
          <p:nvPr/>
        </p:nvSpPr>
        <p:spPr>
          <a:xfrm>
            <a:off x="7090674" y="5718912"/>
            <a:ext cx="311285" cy="281698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034B2FDE-86F3-48DE-AB10-61F8F8D1CFC8}"/>
              </a:ext>
            </a:extLst>
          </p:cNvPr>
          <p:cNvGrpSpPr/>
          <p:nvPr/>
        </p:nvGrpSpPr>
        <p:grpSpPr>
          <a:xfrm>
            <a:off x="1962963" y="5711207"/>
            <a:ext cx="709699" cy="544964"/>
            <a:chOff x="1806319" y="5710239"/>
            <a:chExt cx="709699" cy="544964"/>
          </a:xfrm>
        </p:grpSpPr>
        <p:pic>
          <p:nvPicPr>
            <p:cNvPr id="51" name="그림 50">
              <a:extLst>
                <a:ext uri="{FF2B5EF4-FFF2-40B4-BE49-F238E27FC236}">
                  <a16:creationId xmlns:a16="http://schemas.microsoft.com/office/drawing/2014/main" id="{9F300218-9870-4AB3-B30E-AE629AFC40A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rcRect l="10047" t="21864" r="21100" b="25265"/>
            <a:stretch/>
          </p:blipFill>
          <p:spPr>
            <a:xfrm rot="194264">
              <a:off x="1806319" y="5710239"/>
              <a:ext cx="709699" cy="544964"/>
            </a:xfrm>
            <a:prstGeom prst="rect">
              <a:avLst/>
            </a:prstGeom>
          </p:spPr>
        </p:pic>
        <p:sp>
          <p:nvSpPr>
            <p:cNvPr id="53" name="타원 52">
              <a:extLst>
                <a:ext uri="{FF2B5EF4-FFF2-40B4-BE49-F238E27FC236}">
                  <a16:creationId xmlns:a16="http://schemas.microsoft.com/office/drawing/2014/main" id="{3CCB8AAA-596F-4CC7-96DC-B1F406BCCFFC}"/>
                </a:ext>
              </a:extLst>
            </p:cNvPr>
            <p:cNvSpPr/>
            <p:nvPr/>
          </p:nvSpPr>
          <p:spPr>
            <a:xfrm flipH="1">
              <a:off x="2441887" y="5893976"/>
              <a:ext cx="53587" cy="32989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67DEC236-C746-47FB-9F39-B2CF69513792}"/>
              </a:ext>
            </a:extLst>
          </p:cNvPr>
          <p:cNvGrpSpPr/>
          <p:nvPr/>
        </p:nvGrpSpPr>
        <p:grpSpPr>
          <a:xfrm>
            <a:off x="8026531" y="5664427"/>
            <a:ext cx="709699" cy="544964"/>
            <a:chOff x="1806319" y="5710239"/>
            <a:chExt cx="709699" cy="544964"/>
          </a:xfrm>
        </p:grpSpPr>
        <p:pic>
          <p:nvPicPr>
            <p:cNvPr id="56" name="그림 55">
              <a:extLst>
                <a:ext uri="{FF2B5EF4-FFF2-40B4-BE49-F238E27FC236}">
                  <a16:creationId xmlns:a16="http://schemas.microsoft.com/office/drawing/2014/main" id="{E6C0FE4E-0567-4129-A75A-D412DAAB82C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rcRect l="10047" t="21864" r="21100" b="25265"/>
            <a:stretch/>
          </p:blipFill>
          <p:spPr>
            <a:xfrm rot="194264">
              <a:off x="1806319" y="5710239"/>
              <a:ext cx="709699" cy="544964"/>
            </a:xfrm>
            <a:prstGeom prst="rect">
              <a:avLst/>
            </a:prstGeom>
          </p:spPr>
        </p:pic>
        <p:sp>
          <p:nvSpPr>
            <p:cNvPr id="57" name="타원 56">
              <a:extLst>
                <a:ext uri="{FF2B5EF4-FFF2-40B4-BE49-F238E27FC236}">
                  <a16:creationId xmlns:a16="http://schemas.microsoft.com/office/drawing/2014/main" id="{7D0A118E-DEC3-41AA-9DFF-AD31DD57D8A3}"/>
                </a:ext>
              </a:extLst>
            </p:cNvPr>
            <p:cNvSpPr/>
            <p:nvPr/>
          </p:nvSpPr>
          <p:spPr>
            <a:xfrm flipH="1">
              <a:off x="2441887" y="5893976"/>
              <a:ext cx="53587" cy="32989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79DC8843-18B8-45C8-AB54-1B2BD79B8CFC}"/>
              </a:ext>
            </a:extLst>
          </p:cNvPr>
          <p:cNvSpPr txBox="1"/>
          <p:nvPr/>
        </p:nvSpPr>
        <p:spPr>
          <a:xfrm>
            <a:off x="302997" y="6445449"/>
            <a:ext cx="8014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주행 도중 갑자기 핸들이 </a:t>
            </a:r>
            <a:r>
              <a:rPr lang="en-US" altLang="ko-KR" b="1" dirty="0"/>
              <a:t>90</a:t>
            </a:r>
            <a:r>
              <a:rPr lang="ko-KR" altLang="en-US" b="1" dirty="0"/>
              <a:t>도 </a:t>
            </a:r>
            <a:r>
              <a:rPr lang="ko-KR" altLang="en-US" b="1" dirty="0" err="1"/>
              <a:t>꺽이며</a:t>
            </a:r>
            <a:r>
              <a:rPr lang="ko-KR" altLang="en-US" b="1" dirty="0"/>
              <a:t> 달리던 관성으로 앞으로 날아가는 동작</a:t>
            </a:r>
          </a:p>
        </p:txBody>
      </p:sp>
      <p:cxnSp>
        <p:nvCxnSpPr>
          <p:cNvPr id="41" name="직선 연결선 40">
            <a:extLst>
              <a:ext uri="{FF2B5EF4-FFF2-40B4-BE49-F238E27FC236}">
                <a16:creationId xmlns:a16="http://schemas.microsoft.com/office/drawing/2014/main" id="{BC8A08D3-BE46-42A6-A3DB-47B0F8041EB8}"/>
              </a:ext>
            </a:extLst>
          </p:cNvPr>
          <p:cNvCxnSpPr>
            <a:cxnSpLocks/>
          </p:cNvCxnSpPr>
          <p:nvPr/>
        </p:nvCxnSpPr>
        <p:spPr>
          <a:xfrm>
            <a:off x="5981700" y="4372562"/>
            <a:ext cx="0" cy="196860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9329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전체 실험 동작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graphicFrame>
        <p:nvGraphicFramePr>
          <p:cNvPr id="6" name="표 7">
            <a:extLst>
              <a:ext uri="{FF2B5EF4-FFF2-40B4-BE49-F238E27FC236}">
                <a16:creationId xmlns:a16="http://schemas.microsoft.com/office/drawing/2014/main" id="{267003F9-E8CD-42C8-9CA9-ECBA87610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1055021"/>
              </p:ext>
            </p:extLst>
          </p:nvPr>
        </p:nvGraphicFramePr>
        <p:xfrm>
          <a:off x="251839" y="1574800"/>
          <a:ext cx="11361245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472">
                  <a:extLst>
                    <a:ext uri="{9D8B030D-6E8A-4147-A177-3AD203B41FA5}">
                      <a16:colId xmlns:a16="http://schemas.microsoft.com/office/drawing/2014/main" val="2338652784"/>
                    </a:ext>
                  </a:extLst>
                </a:gridCol>
                <a:gridCol w="1896893">
                  <a:extLst>
                    <a:ext uri="{9D8B030D-6E8A-4147-A177-3AD203B41FA5}">
                      <a16:colId xmlns:a16="http://schemas.microsoft.com/office/drawing/2014/main" val="1110049610"/>
                    </a:ext>
                  </a:extLst>
                </a:gridCol>
                <a:gridCol w="1118681">
                  <a:extLst>
                    <a:ext uri="{9D8B030D-6E8A-4147-A177-3AD203B41FA5}">
                      <a16:colId xmlns:a16="http://schemas.microsoft.com/office/drawing/2014/main" val="993036754"/>
                    </a:ext>
                  </a:extLst>
                </a:gridCol>
                <a:gridCol w="1108953">
                  <a:extLst>
                    <a:ext uri="{9D8B030D-6E8A-4147-A177-3AD203B41FA5}">
                      <a16:colId xmlns:a16="http://schemas.microsoft.com/office/drawing/2014/main" val="3280861030"/>
                    </a:ext>
                  </a:extLst>
                </a:gridCol>
                <a:gridCol w="1206566">
                  <a:extLst>
                    <a:ext uri="{9D8B030D-6E8A-4147-A177-3AD203B41FA5}">
                      <a16:colId xmlns:a16="http://schemas.microsoft.com/office/drawing/2014/main" val="2756575375"/>
                    </a:ext>
                  </a:extLst>
                </a:gridCol>
                <a:gridCol w="4151630">
                  <a:extLst>
                    <a:ext uri="{9D8B030D-6E8A-4147-A177-3AD203B41FA5}">
                      <a16:colId xmlns:a16="http://schemas.microsoft.com/office/drawing/2014/main" val="2603646387"/>
                    </a:ext>
                  </a:extLst>
                </a:gridCol>
                <a:gridCol w="1177050">
                  <a:extLst>
                    <a:ext uri="{9D8B030D-6E8A-4147-A177-3AD203B41FA5}">
                      <a16:colId xmlns:a16="http://schemas.microsoft.com/office/drawing/2014/main" val="34241067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No.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Code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Type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Rotation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Velocity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Motion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실험장비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75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19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F04_RO_VF_00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RO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Free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주행 중 </a:t>
                      </a:r>
                      <a:r>
                        <a:rPr lang="ko-KR" altLang="en-US" sz="1800" dirty="0" err="1">
                          <a:latin typeface="+mn-ea"/>
                          <a:ea typeface="+mn-ea"/>
                        </a:rPr>
                        <a:t>둔턱</a:t>
                      </a: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 점프 후 착지 실패로 전방전도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Fixie</a:t>
                      </a:r>
                      <a:endParaRPr kumimoji="0" lang="ko-KR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27529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20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F04_RX_VF_00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Forward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>
                          <a:latin typeface="+mn-ea"/>
                          <a:ea typeface="+mn-ea"/>
                        </a:rPr>
                        <a:t>Free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주행 중 </a:t>
                      </a:r>
                      <a:r>
                        <a:rPr lang="ko-KR" altLang="en-US" sz="1800" dirty="0" err="1">
                          <a:latin typeface="+mn-ea"/>
                          <a:ea typeface="+mn-ea"/>
                        </a:rPr>
                        <a:t>둔턱</a:t>
                      </a:r>
                      <a:r>
                        <a:rPr lang="ko-KR" altLang="en-US" sz="1800" dirty="0">
                          <a:latin typeface="+mn-ea"/>
                          <a:ea typeface="+mn-ea"/>
                        </a:rPr>
                        <a:t> 점프 후 착지 실패로 전방전도</a:t>
                      </a: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Fixie</a:t>
                      </a:r>
                      <a:endParaRPr kumimoji="0" lang="ko-KR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4838913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ABD9C4A8-57C2-486E-AC9C-9149877461BB}"/>
              </a:ext>
            </a:extLst>
          </p:cNvPr>
          <p:cNvSpPr txBox="1"/>
          <p:nvPr/>
        </p:nvSpPr>
        <p:spPr>
          <a:xfrm>
            <a:off x="251839" y="1205468"/>
            <a:ext cx="5190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전방전도 </a:t>
            </a:r>
            <a:r>
              <a:rPr lang="en-US" altLang="ko-KR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</a:t>
            </a:r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종</a:t>
            </a:r>
            <a:r>
              <a:rPr lang="en-US" altLang="ko-KR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19AD76A5-5DE9-4DE9-9013-CF8CFE6878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66695" flipH="1">
            <a:off x="3713111" y="3521771"/>
            <a:ext cx="862519" cy="815496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80D3E30A-B81F-480E-96E1-11E5C0273C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22132">
            <a:off x="5052787" y="3597699"/>
            <a:ext cx="815496" cy="815496"/>
          </a:xfrm>
          <a:prstGeom prst="rect">
            <a:avLst/>
          </a:prstGeom>
        </p:spPr>
      </p:pic>
      <p:sp>
        <p:nvSpPr>
          <p:cNvPr id="22" name="화살표: 오른쪽 21">
            <a:extLst>
              <a:ext uri="{FF2B5EF4-FFF2-40B4-BE49-F238E27FC236}">
                <a16:creationId xmlns:a16="http://schemas.microsoft.com/office/drawing/2014/main" id="{462A240B-6636-4DBF-92EC-3521ADA5BC3C}"/>
              </a:ext>
            </a:extLst>
          </p:cNvPr>
          <p:cNvSpPr/>
          <p:nvPr/>
        </p:nvSpPr>
        <p:spPr>
          <a:xfrm>
            <a:off x="4607168" y="3444609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화살표: 오른쪽 22">
            <a:extLst>
              <a:ext uri="{FF2B5EF4-FFF2-40B4-BE49-F238E27FC236}">
                <a16:creationId xmlns:a16="http://schemas.microsoft.com/office/drawing/2014/main" id="{69141DE7-11C6-42EB-A540-3330172374D2}"/>
              </a:ext>
            </a:extLst>
          </p:cNvPr>
          <p:cNvSpPr/>
          <p:nvPr/>
        </p:nvSpPr>
        <p:spPr>
          <a:xfrm>
            <a:off x="6435961" y="3436933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580CF114-039C-41BE-9E94-580549FA6172}"/>
              </a:ext>
            </a:extLst>
          </p:cNvPr>
          <p:cNvSpPr/>
          <p:nvPr/>
        </p:nvSpPr>
        <p:spPr>
          <a:xfrm>
            <a:off x="6781301" y="3927626"/>
            <a:ext cx="23888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B8CBB963-B74E-473C-A8D6-5FAF08BC606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398" b="79883" l="21387" r="75098">
                        <a14:foregroundMark x1="35254" y1="17090" x2="35254" y2="17090"/>
                        <a14:foregroundMark x1="50000" y1="78027" x2="50000" y2="78027"/>
                        <a14:foregroundMark x1="49902" y1="79883" x2="49902" y2="79883"/>
                        <a14:backgroundMark x1="25586" y1="42871" x2="29102" y2="41992"/>
                        <a14:backgroundMark x1="28125" y1="41797" x2="29492" y2="39746"/>
                        <a14:backgroundMark x1="25000" y1="45898" x2="28711" y2="41016"/>
                        <a14:backgroundMark x1="25781" y1="44238" x2="29395" y2="41602"/>
                        <a14:backgroundMark x1="26367" y1="43848" x2="28613" y2="43945"/>
                        <a14:backgroundMark x1="23535" y1="44238" x2="31348" y2="38770"/>
                        <a14:backgroundMark x1="25977" y1="43555" x2="25977" y2="43555"/>
                      </a14:backgroundRemoval>
                    </a14:imgEffect>
                  </a14:imgLayer>
                </a14:imgProps>
              </a:ext>
            </a:extLst>
          </a:blip>
          <a:srcRect l="14882" r="18164" b="14410"/>
          <a:stretch/>
        </p:blipFill>
        <p:spPr>
          <a:xfrm rot="10397657" flipH="1">
            <a:off x="6796467" y="3034166"/>
            <a:ext cx="685840" cy="775686"/>
          </a:xfrm>
          <a:prstGeom prst="rect">
            <a:avLst/>
          </a:prstGeom>
        </p:spPr>
      </p:pic>
      <p:sp>
        <p:nvSpPr>
          <p:cNvPr id="26" name="화살표: 오른쪽 25">
            <a:extLst>
              <a:ext uri="{FF2B5EF4-FFF2-40B4-BE49-F238E27FC236}">
                <a16:creationId xmlns:a16="http://schemas.microsoft.com/office/drawing/2014/main" id="{BFB88974-948B-495B-B06B-56C0FCE994D0}"/>
              </a:ext>
            </a:extLst>
          </p:cNvPr>
          <p:cNvSpPr/>
          <p:nvPr/>
        </p:nvSpPr>
        <p:spPr>
          <a:xfrm>
            <a:off x="7553472" y="3436933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래픽 26" descr="남자 단색으로 채워진">
            <a:extLst>
              <a:ext uri="{FF2B5EF4-FFF2-40B4-BE49-F238E27FC236}">
                <a16:creationId xmlns:a16="http://schemas.microsoft.com/office/drawing/2014/main" id="{7FAC1675-2383-4DA6-959B-90030D7EFF5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6200000">
            <a:off x="8001964" y="3390042"/>
            <a:ext cx="914400" cy="914400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06A0A678-91DA-4159-B560-676134ACE9A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398" b="79883" l="21387" r="75098">
                        <a14:foregroundMark x1="35254" y1="17090" x2="35254" y2="17090"/>
                        <a14:foregroundMark x1="50000" y1="78027" x2="50000" y2="78027"/>
                        <a14:foregroundMark x1="49902" y1="79883" x2="49902" y2="79883"/>
                        <a14:backgroundMark x1="25586" y1="42871" x2="29102" y2="41992"/>
                        <a14:backgroundMark x1="28125" y1="41797" x2="29492" y2="39746"/>
                        <a14:backgroundMark x1="25000" y1="45898" x2="28711" y2="41016"/>
                        <a14:backgroundMark x1="25781" y1="44238" x2="29395" y2="41602"/>
                        <a14:backgroundMark x1="26367" y1="43848" x2="28613" y2="43945"/>
                        <a14:backgroundMark x1="23535" y1="44238" x2="31348" y2="38770"/>
                        <a14:backgroundMark x1="25977" y1="43555" x2="25977" y2="43555"/>
                      </a14:backgroundRemoval>
                    </a14:imgEffect>
                  </a14:imgLayer>
                </a14:imgProps>
              </a:ext>
            </a:extLst>
          </a:blip>
          <a:srcRect l="14882" r="18164" b="14410"/>
          <a:stretch/>
        </p:blipFill>
        <p:spPr>
          <a:xfrm rot="2454134" flipH="1">
            <a:off x="5630753" y="3209859"/>
            <a:ext cx="685840" cy="775686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4440F61-AAD4-4F9A-8CE9-670A4A720333}"/>
              </a:ext>
            </a:extLst>
          </p:cNvPr>
          <p:cNvSpPr txBox="1"/>
          <p:nvPr/>
        </p:nvSpPr>
        <p:spPr>
          <a:xfrm>
            <a:off x="654782" y="2813628"/>
            <a:ext cx="2000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RO (</a:t>
            </a:r>
            <a:r>
              <a:rPr lang="ko-KR" altLang="en-US" b="1" dirty="0"/>
              <a:t>회전하며 전도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8CDD9F50-8FBF-48E0-9F29-8CE7B3F65A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049071" flipH="1">
            <a:off x="386468" y="3505483"/>
            <a:ext cx="862519" cy="815496"/>
          </a:xfrm>
          <a:prstGeom prst="rect">
            <a:avLst/>
          </a:prstGeom>
        </p:spPr>
      </p:pic>
      <p:sp>
        <p:nvSpPr>
          <p:cNvPr id="31" name="현 30">
            <a:extLst>
              <a:ext uri="{FF2B5EF4-FFF2-40B4-BE49-F238E27FC236}">
                <a16:creationId xmlns:a16="http://schemas.microsoft.com/office/drawing/2014/main" id="{822A6B6B-6C1B-4024-A92B-CB84D0343279}"/>
              </a:ext>
            </a:extLst>
          </p:cNvPr>
          <p:cNvSpPr/>
          <p:nvPr/>
        </p:nvSpPr>
        <p:spPr>
          <a:xfrm rot="9054715">
            <a:off x="932706" y="4036197"/>
            <a:ext cx="1029962" cy="867198"/>
          </a:xfrm>
          <a:prstGeom prst="chord">
            <a:avLst>
              <a:gd name="adj1" fmla="val 2700000"/>
              <a:gd name="adj2" fmla="val 115933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화살표: 오른쪽 31">
            <a:extLst>
              <a:ext uri="{FF2B5EF4-FFF2-40B4-BE49-F238E27FC236}">
                <a16:creationId xmlns:a16="http://schemas.microsoft.com/office/drawing/2014/main" id="{48C8A5E7-9E44-4164-8018-8F7AB2D44681}"/>
              </a:ext>
            </a:extLst>
          </p:cNvPr>
          <p:cNvSpPr/>
          <p:nvPr/>
        </p:nvSpPr>
        <p:spPr>
          <a:xfrm>
            <a:off x="1282074" y="3390042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3" name="그림 32">
            <a:extLst>
              <a:ext uri="{FF2B5EF4-FFF2-40B4-BE49-F238E27FC236}">
                <a16:creationId xmlns:a16="http://schemas.microsoft.com/office/drawing/2014/main" id="{85288327-1F42-40B7-9BD8-5E59591F22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44474" flipH="1">
            <a:off x="2046853" y="3107900"/>
            <a:ext cx="862519" cy="815496"/>
          </a:xfrm>
          <a:prstGeom prst="rect">
            <a:avLst/>
          </a:prstGeom>
        </p:spPr>
      </p:pic>
      <p:sp>
        <p:nvSpPr>
          <p:cNvPr id="35" name="화살표: 오른쪽 34">
            <a:extLst>
              <a:ext uri="{FF2B5EF4-FFF2-40B4-BE49-F238E27FC236}">
                <a16:creationId xmlns:a16="http://schemas.microsoft.com/office/drawing/2014/main" id="{03D1152F-79EE-4FE3-AE8A-3E5F170E887A}"/>
              </a:ext>
            </a:extLst>
          </p:cNvPr>
          <p:cNvSpPr/>
          <p:nvPr/>
        </p:nvSpPr>
        <p:spPr>
          <a:xfrm>
            <a:off x="3144676" y="3358250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6" name="그림 35">
            <a:extLst>
              <a:ext uri="{FF2B5EF4-FFF2-40B4-BE49-F238E27FC236}">
                <a16:creationId xmlns:a16="http://schemas.microsoft.com/office/drawing/2014/main" id="{A791AA41-6998-47C9-89E9-CC8E18E91F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66695" flipH="1">
            <a:off x="3830208" y="5251613"/>
            <a:ext cx="862519" cy="815496"/>
          </a:xfrm>
          <a:prstGeom prst="rect">
            <a:avLst/>
          </a:prstGeom>
        </p:spPr>
      </p:pic>
      <p:pic>
        <p:nvPicPr>
          <p:cNvPr id="37" name="그림 36">
            <a:extLst>
              <a:ext uri="{FF2B5EF4-FFF2-40B4-BE49-F238E27FC236}">
                <a16:creationId xmlns:a16="http://schemas.microsoft.com/office/drawing/2014/main" id="{1BD5A5D1-6123-40C8-B164-4F6880DB8E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22132">
            <a:off x="5169884" y="5327541"/>
            <a:ext cx="815496" cy="815496"/>
          </a:xfrm>
          <a:prstGeom prst="rect">
            <a:avLst/>
          </a:prstGeom>
        </p:spPr>
      </p:pic>
      <p:sp>
        <p:nvSpPr>
          <p:cNvPr id="38" name="화살표: 오른쪽 37">
            <a:extLst>
              <a:ext uri="{FF2B5EF4-FFF2-40B4-BE49-F238E27FC236}">
                <a16:creationId xmlns:a16="http://schemas.microsoft.com/office/drawing/2014/main" id="{BA52285B-FB46-4D0D-A343-5F3024C2164C}"/>
              </a:ext>
            </a:extLst>
          </p:cNvPr>
          <p:cNvSpPr/>
          <p:nvPr/>
        </p:nvSpPr>
        <p:spPr>
          <a:xfrm>
            <a:off x="4724265" y="5174451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4" name="그림 43">
            <a:extLst>
              <a:ext uri="{FF2B5EF4-FFF2-40B4-BE49-F238E27FC236}">
                <a16:creationId xmlns:a16="http://schemas.microsoft.com/office/drawing/2014/main" id="{9050118C-E29D-40C9-9781-76702C7D98A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398" b="79883" l="21387" r="75098">
                        <a14:foregroundMark x1="35254" y1="17090" x2="35254" y2="17090"/>
                        <a14:foregroundMark x1="50000" y1="78027" x2="50000" y2="78027"/>
                        <a14:foregroundMark x1="49902" y1="79883" x2="49902" y2="79883"/>
                        <a14:backgroundMark x1="25586" y1="42871" x2="29102" y2="41992"/>
                        <a14:backgroundMark x1="28125" y1="41797" x2="29492" y2="39746"/>
                        <a14:backgroundMark x1="25000" y1="45898" x2="28711" y2="41016"/>
                        <a14:backgroundMark x1="25781" y1="44238" x2="29395" y2="41602"/>
                        <a14:backgroundMark x1="26367" y1="43848" x2="28613" y2="43945"/>
                        <a14:backgroundMark x1="23535" y1="44238" x2="31348" y2="38770"/>
                        <a14:backgroundMark x1="25977" y1="43555" x2="25977" y2="43555"/>
                      </a14:backgroundRemoval>
                    </a14:imgEffect>
                  </a14:imgLayer>
                </a14:imgProps>
              </a:ext>
            </a:extLst>
          </a:blip>
          <a:srcRect l="14882" r="18164" b="14410"/>
          <a:stretch/>
        </p:blipFill>
        <p:spPr>
          <a:xfrm rot="2454134" flipH="1">
            <a:off x="5747850" y="4939701"/>
            <a:ext cx="685840" cy="775686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D714F02D-B00C-44D7-B623-5C72FA00B83E}"/>
              </a:ext>
            </a:extLst>
          </p:cNvPr>
          <p:cNvSpPr txBox="1"/>
          <p:nvPr/>
        </p:nvSpPr>
        <p:spPr>
          <a:xfrm>
            <a:off x="771879" y="4504558"/>
            <a:ext cx="2000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RO (</a:t>
            </a:r>
            <a:r>
              <a:rPr lang="ko-KR" altLang="en-US" b="1" dirty="0"/>
              <a:t>회전하며 전도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5BCEB301-E67F-482C-9795-28209FACC0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049071" flipH="1">
            <a:off x="503565" y="5235325"/>
            <a:ext cx="862519" cy="815496"/>
          </a:xfrm>
          <a:prstGeom prst="rect">
            <a:avLst/>
          </a:prstGeom>
        </p:spPr>
      </p:pic>
      <p:sp>
        <p:nvSpPr>
          <p:cNvPr id="47" name="화살표: 오른쪽 46">
            <a:extLst>
              <a:ext uri="{FF2B5EF4-FFF2-40B4-BE49-F238E27FC236}">
                <a16:creationId xmlns:a16="http://schemas.microsoft.com/office/drawing/2014/main" id="{F0B243AC-80C0-4576-83BF-5E8019B40A15}"/>
              </a:ext>
            </a:extLst>
          </p:cNvPr>
          <p:cNvSpPr/>
          <p:nvPr/>
        </p:nvSpPr>
        <p:spPr>
          <a:xfrm>
            <a:off x="1399171" y="5119884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8" name="그림 47">
            <a:extLst>
              <a:ext uri="{FF2B5EF4-FFF2-40B4-BE49-F238E27FC236}">
                <a16:creationId xmlns:a16="http://schemas.microsoft.com/office/drawing/2014/main" id="{4A6CED4A-E307-40FD-8360-96CB95BC38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44474" flipH="1">
            <a:off x="2163950" y="4837742"/>
            <a:ext cx="862519" cy="815496"/>
          </a:xfrm>
          <a:prstGeom prst="rect">
            <a:avLst/>
          </a:prstGeom>
        </p:spPr>
      </p:pic>
      <p:sp>
        <p:nvSpPr>
          <p:cNvPr id="49" name="화살표: 오른쪽 48">
            <a:extLst>
              <a:ext uri="{FF2B5EF4-FFF2-40B4-BE49-F238E27FC236}">
                <a16:creationId xmlns:a16="http://schemas.microsoft.com/office/drawing/2014/main" id="{76F53DE3-4C41-4119-BBF3-32676A7774BF}"/>
              </a:ext>
            </a:extLst>
          </p:cNvPr>
          <p:cNvSpPr/>
          <p:nvPr/>
        </p:nvSpPr>
        <p:spPr>
          <a:xfrm>
            <a:off x="3261773" y="5088092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화살표: 오른쪽 49">
            <a:extLst>
              <a:ext uri="{FF2B5EF4-FFF2-40B4-BE49-F238E27FC236}">
                <a16:creationId xmlns:a16="http://schemas.microsoft.com/office/drawing/2014/main" id="{22627702-33D4-4479-B0FD-150CEBF5BCA9}"/>
              </a:ext>
            </a:extLst>
          </p:cNvPr>
          <p:cNvSpPr/>
          <p:nvPr/>
        </p:nvSpPr>
        <p:spPr>
          <a:xfrm>
            <a:off x="6506400" y="5204126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64412ED5-4B48-489E-B25D-86A31F3CE3B4}"/>
              </a:ext>
            </a:extLst>
          </p:cNvPr>
          <p:cNvSpPr/>
          <p:nvPr/>
        </p:nvSpPr>
        <p:spPr>
          <a:xfrm>
            <a:off x="6851740" y="5694819"/>
            <a:ext cx="2388808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화살표: 오른쪽 51">
            <a:extLst>
              <a:ext uri="{FF2B5EF4-FFF2-40B4-BE49-F238E27FC236}">
                <a16:creationId xmlns:a16="http://schemas.microsoft.com/office/drawing/2014/main" id="{D38F9DEA-7E11-4ECF-9534-4BF16D461F01}"/>
              </a:ext>
            </a:extLst>
          </p:cNvPr>
          <p:cNvSpPr/>
          <p:nvPr/>
        </p:nvSpPr>
        <p:spPr>
          <a:xfrm>
            <a:off x="7909968" y="5212974"/>
            <a:ext cx="39694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3" name="그래픽 52" descr="남자 단색으로 채워진">
            <a:extLst>
              <a:ext uri="{FF2B5EF4-FFF2-40B4-BE49-F238E27FC236}">
                <a16:creationId xmlns:a16="http://schemas.microsoft.com/office/drawing/2014/main" id="{516E9F81-E4CE-451F-97C3-20DAE458B98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5400000">
            <a:off x="8306909" y="5150813"/>
            <a:ext cx="914400" cy="914400"/>
          </a:xfrm>
          <a:prstGeom prst="rect">
            <a:avLst/>
          </a:prstGeom>
        </p:spPr>
      </p:pic>
      <p:pic>
        <p:nvPicPr>
          <p:cNvPr id="54" name="그래픽 53" descr="남자 단색으로 채워진">
            <a:extLst>
              <a:ext uri="{FF2B5EF4-FFF2-40B4-BE49-F238E27FC236}">
                <a16:creationId xmlns:a16="http://schemas.microsoft.com/office/drawing/2014/main" id="{B15930DB-8F2E-4FC5-95C7-5750C8C8DF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5400000">
            <a:off x="6974879" y="4805407"/>
            <a:ext cx="914400" cy="914400"/>
          </a:xfrm>
          <a:prstGeom prst="rect">
            <a:avLst/>
          </a:prstGeom>
        </p:spPr>
      </p:pic>
      <p:sp>
        <p:nvSpPr>
          <p:cNvPr id="55" name="현 54">
            <a:extLst>
              <a:ext uri="{FF2B5EF4-FFF2-40B4-BE49-F238E27FC236}">
                <a16:creationId xmlns:a16="http://schemas.microsoft.com/office/drawing/2014/main" id="{0101BD5F-4B33-4CF8-BFCC-EE766153A909}"/>
              </a:ext>
            </a:extLst>
          </p:cNvPr>
          <p:cNvSpPr/>
          <p:nvPr/>
        </p:nvSpPr>
        <p:spPr>
          <a:xfrm rot="9054715">
            <a:off x="1034931" y="5780615"/>
            <a:ext cx="1029962" cy="867198"/>
          </a:xfrm>
          <a:prstGeom prst="chord">
            <a:avLst>
              <a:gd name="adj1" fmla="val 2700000"/>
              <a:gd name="adj2" fmla="val 115933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폭발: 8pt 56">
            <a:extLst>
              <a:ext uri="{FF2B5EF4-FFF2-40B4-BE49-F238E27FC236}">
                <a16:creationId xmlns:a16="http://schemas.microsoft.com/office/drawing/2014/main" id="{D9C7C8EF-131D-4559-863E-778D867EE04E}"/>
              </a:ext>
            </a:extLst>
          </p:cNvPr>
          <p:cNvSpPr/>
          <p:nvPr/>
        </p:nvSpPr>
        <p:spPr>
          <a:xfrm>
            <a:off x="4329466" y="4194525"/>
            <a:ext cx="311285" cy="281698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폭발: 8pt 57">
            <a:extLst>
              <a:ext uri="{FF2B5EF4-FFF2-40B4-BE49-F238E27FC236}">
                <a16:creationId xmlns:a16="http://schemas.microsoft.com/office/drawing/2014/main" id="{64A3DBAE-3415-42C6-BEA2-9F53E3904975}"/>
              </a:ext>
            </a:extLst>
          </p:cNvPr>
          <p:cNvSpPr/>
          <p:nvPr/>
        </p:nvSpPr>
        <p:spPr>
          <a:xfrm>
            <a:off x="4418781" y="5913377"/>
            <a:ext cx="311285" cy="281698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E415AB6-B5DC-457C-9803-0ABD5DFF7BB4}"/>
              </a:ext>
            </a:extLst>
          </p:cNvPr>
          <p:cNvSpPr txBox="1"/>
          <p:nvPr/>
        </p:nvSpPr>
        <p:spPr>
          <a:xfrm>
            <a:off x="302997" y="6445449"/>
            <a:ext cx="9716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달리다가 </a:t>
            </a:r>
            <a:r>
              <a:rPr lang="ko-KR" altLang="en-US" b="1" dirty="0" err="1"/>
              <a:t>둔턱을</a:t>
            </a:r>
            <a:r>
              <a:rPr lang="ko-KR" altLang="en-US" b="1" dirty="0"/>
              <a:t> 밟고 공중에 떴다가 착지 실패로 균형을 잃고 달리던 관성으로 앞으로 날아가는 동작</a:t>
            </a:r>
          </a:p>
        </p:txBody>
      </p:sp>
    </p:spTree>
    <p:extLst>
      <p:ext uri="{BB962C8B-B14F-4D97-AF65-F5344CB8AC3E}">
        <p14:creationId xmlns:p14="http://schemas.microsoft.com/office/powerpoint/2010/main" val="411328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전체 실험 동작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graphicFrame>
        <p:nvGraphicFramePr>
          <p:cNvPr id="10" name="표 7">
            <a:extLst>
              <a:ext uri="{FF2B5EF4-FFF2-40B4-BE49-F238E27FC236}">
                <a16:creationId xmlns:a16="http://schemas.microsoft.com/office/drawing/2014/main" id="{1F624917-49D8-409B-B024-50FCF02475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247037"/>
              </p:ext>
            </p:extLst>
          </p:nvPr>
        </p:nvGraphicFramePr>
        <p:xfrm>
          <a:off x="251839" y="1294531"/>
          <a:ext cx="10997675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472">
                  <a:extLst>
                    <a:ext uri="{9D8B030D-6E8A-4147-A177-3AD203B41FA5}">
                      <a16:colId xmlns:a16="http://schemas.microsoft.com/office/drawing/2014/main" val="2338652784"/>
                    </a:ext>
                  </a:extLst>
                </a:gridCol>
                <a:gridCol w="1896893">
                  <a:extLst>
                    <a:ext uri="{9D8B030D-6E8A-4147-A177-3AD203B41FA5}">
                      <a16:colId xmlns:a16="http://schemas.microsoft.com/office/drawing/2014/main" val="1110049610"/>
                    </a:ext>
                  </a:extLst>
                </a:gridCol>
                <a:gridCol w="1259205">
                  <a:extLst>
                    <a:ext uri="{9D8B030D-6E8A-4147-A177-3AD203B41FA5}">
                      <a16:colId xmlns:a16="http://schemas.microsoft.com/office/drawing/2014/main" val="993036754"/>
                    </a:ext>
                  </a:extLst>
                </a:gridCol>
                <a:gridCol w="1108953">
                  <a:extLst>
                    <a:ext uri="{9D8B030D-6E8A-4147-A177-3AD203B41FA5}">
                      <a16:colId xmlns:a16="http://schemas.microsoft.com/office/drawing/2014/main" val="3280861030"/>
                    </a:ext>
                  </a:extLst>
                </a:gridCol>
                <a:gridCol w="1206566">
                  <a:extLst>
                    <a:ext uri="{9D8B030D-6E8A-4147-A177-3AD203B41FA5}">
                      <a16:colId xmlns:a16="http://schemas.microsoft.com/office/drawing/2014/main" val="2756575375"/>
                    </a:ext>
                  </a:extLst>
                </a:gridCol>
                <a:gridCol w="3647536">
                  <a:extLst>
                    <a:ext uri="{9D8B030D-6E8A-4147-A177-3AD203B41FA5}">
                      <a16:colId xmlns:a16="http://schemas.microsoft.com/office/drawing/2014/main" val="2603646387"/>
                    </a:ext>
                  </a:extLst>
                </a:gridCol>
                <a:gridCol w="1177050">
                  <a:extLst>
                    <a:ext uri="{9D8B030D-6E8A-4147-A177-3AD203B41FA5}">
                      <a16:colId xmlns:a16="http://schemas.microsoft.com/office/drawing/2014/main" val="3424106788"/>
                    </a:ext>
                  </a:extLst>
                </a:gridCol>
              </a:tblGrid>
              <a:tr h="12311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No.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Code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Type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Rotation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Velocity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Motion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실험장비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975271"/>
                  </a:ext>
                </a:extLst>
              </a:tr>
              <a:tr h="12311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B01_RO_V10_00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Backward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10 km/h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+mn-ea"/>
                          <a:cs typeface="+mn-cs"/>
                        </a:rPr>
                        <a:t>주행 중 뒷브레이크 잡으며 후방전도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Road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4078869"/>
                  </a:ext>
                </a:extLst>
              </a:tr>
              <a:tr h="12311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2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B01_RO_V20_00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Backward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20 km/h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주행 중 뒷브레이크 잡으며 후방전도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kumimoji="0" lang="ko-KR" alt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0191410"/>
                  </a:ext>
                </a:extLst>
              </a:tr>
              <a:tr h="123111"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3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B01_RO_V30_00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Backward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km/h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주행 중 뒷브레이크 잡으며 후방전도</a:t>
                      </a: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kumimoji="0" lang="ko-KR" alt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915047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816E48E-7311-4B86-A91C-6B50CACA6ACF}"/>
              </a:ext>
            </a:extLst>
          </p:cNvPr>
          <p:cNvSpPr txBox="1"/>
          <p:nvPr/>
        </p:nvSpPr>
        <p:spPr>
          <a:xfrm>
            <a:off x="251839" y="925199"/>
            <a:ext cx="5190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후방전도 </a:t>
            </a:r>
            <a:r>
              <a:rPr lang="en-US" altLang="ko-KR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(3</a:t>
            </a:r>
            <a:r>
              <a:rPr lang="ko-KR" altLang="en-US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종</a:t>
            </a:r>
            <a:r>
              <a:rPr lang="en-US" altLang="ko-KR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5A965664-4D82-438D-928C-DA161C6F2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73972" y="3186462"/>
            <a:ext cx="862519" cy="815496"/>
          </a:xfrm>
          <a:prstGeom prst="rect">
            <a:avLst/>
          </a:prstGeom>
        </p:spPr>
      </p:pic>
      <p:sp>
        <p:nvSpPr>
          <p:cNvPr id="14" name="화살표: 오른쪽 13">
            <a:extLst>
              <a:ext uri="{FF2B5EF4-FFF2-40B4-BE49-F238E27FC236}">
                <a16:creationId xmlns:a16="http://schemas.microsoft.com/office/drawing/2014/main" id="{62B940BE-9F97-4D12-9B44-8D20713618AA}"/>
              </a:ext>
            </a:extLst>
          </p:cNvPr>
          <p:cNvSpPr/>
          <p:nvPr/>
        </p:nvSpPr>
        <p:spPr>
          <a:xfrm>
            <a:off x="1807368" y="3429000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648E4CA8-F7D7-4DAF-B3B1-2B397EB623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063262" flipH="1">
            <a:off x="2825110" y="3126615"/>
            <a:ext cx="862519" cy="815496"/>
          </a:xfrm>
          <a:prstGeom prst="rect">
            <a:avLst/>
          </a:prstGeom>
        </p:spPr>
      </p:pic>
      <p:sp>
        <p:nvSpPr>
          <p:cNvPr id="16" name="폭발: 8pt 15">
            <a:extLst>
              <a:ext uri="{FF2B5EF4-FFF2-40B4-BE49-F238E27FC236}">
                <a16:creationId xmlns:a16="http://schemas.microsoft.com/office/drawing/2014/main" id="{588693BB-EFFE-4D61-9C36-52378A11D028}"/>
              </a:ext>
            </a:extLst>
          </p:cNvPr>
          <p:cNvSpPr/>
          <p:nvPr/>
        </p:nvSpPr>
        <p:spPr>
          <a:xfrm>
            <a:off x="2691225" y="3758924"/>
            <a:ext cx="311285" cy="281698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9A99DE5B-7E33-4993-BBFE-E663B367BD99}"/>
              </a:ext>
            </a:extLst>
          </p:cNvPr>
          <p:cNvSpPr/>
          <p:nvPr/>
        </p:nvSpPr>
        <p:spPr>
          <a:xfrm>
            <a:off x="4207284" y="3429000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1AAED97-E211-4461-9F79-A015A27E2317}"/>
              </a:ext>
            </a:extLst>
          </p:cNvPr>
          <p:cNvSpPr/>
          <p:nvPr/>
        </p:nvSpPr>
        <p:spPr>
          <a:xfrm>
            <a:off x="7280482" y="3632874"/>
            <a:ext cx="1501897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34FF72B4-C598-4859-905A-95D86C55A8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294511">
            <a:off x="5430051" y="3186461"/>
            <a:ext cx="815496" cy="815496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1594452D-434D-4AF8-B9E6-CFA178FF8E2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398" b="79883" l="21387" r="75098">
                        <a14:foregroundMark x1="35254" y1="17090" x2="35254" y2="17090"/>
                        <a14:foregroundMark x1="50000" y1="78027" x2="50000" y2="78027"/>
                        <a14:foregroundMark x1="49902" y1="79883" x2="49902" y2="79883"/>
                        <a14:backgroundMark x1="25586" y1="42871" x2="29102" y2="41992"/>
                        <a14:backgroundMark x1="28125" y1="41797" x2="29492" y2="39746"/>
                        <a14:backgroundMark x1="25000" y1="45898" x2="28711" y2="41016"/>
                        <a14:backgroundMark x1="25781" y1="44238" x2="29395" y2="41602"/>
                        <a14:backgroundMark x1="26367" y1="43848" x2="28613" y2="43945"/>
                        <a14:backgroundMark x1="23535" y1="44238" x2="31348" y2="38770"/>
                        <a14:backgroundMark x1="25977" y1="43555" x2="25977" y2="43555"/>
                      </a14:backgroundRemoval>
                    </a14:imgEffect>
                  </a14:imgLayer>
                </a14:imgProps>
              </a:ext>
            </a:extLst>
          </a:blip>
          <a:srcRect l="14882" r="18164" b="14410"/>
          <a:stretch/>
        </p:blipFill>
        <p:spPr>
          <a:xfrm rot="19476025" flipH="1">
            <a:off x="4989935" y="3075732"/>
            <a:ext cx="685840" cy="775686"/>
          </a:xfrm>
          <a:prstGeom prst="rect">
            <a:avLst/>
          </a:prstGeom>
        </p:spPr>
      </p:pic>
      <p:sp>
        <p:nvSpPr>
          <p:cNvPr id="21" name="화살표: 오른쪽 20">
            <a:extLst>
              <a:ext uri="{FF2B5EF4-FFF2-40B4-BE49-F238E27FC236}">
                <a16:creationId xmlns:a16="http://schemas.microsoft.com/office/drawing/2014/main" id="{85F8F977-79CD-4FF8-8DC4-CDDFA3775EAE}"/>
              </a:ext>
            </a:extLst>
          </p:cNvPr>
          <p:cNvSpPr/>
          <p:nvPr/>
        </p:nvSpPr>
        <p:spPr>
          <a:xfrm>
            <a:off x="6475285" y="3429000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51525882-9F95-4C60-BF3D-CA2F371D30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294511">
            <a:off x="8947480" y="3126615"/>
            <a:ext cx="815496" cy="815496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71DACF8B-6E4B-4279-86A1-7F0D4BD7064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398" b="79883" l="21387" r="75098">
                        <a14:foregroundMark x1="35254" y1="17090" x2="35254" y2="17090"/>
                        <a14:foregroundMark x1="50000" y1="78027" x2="50000" y2="78027"/>
                        <a14:foregroundMark x1="49902" y1="79883" x2="49902" y2="79883"/>
                        <a14:backgroundMark x1="25586" y1="42871" x2="29102" y2="41992"/>
                        <a14:backgroundMark x1="28125" y1="41797" x2="29492" y2="39746"/>
                        <a14:backgroundMark x1="25000" y1="45898" x2="28711" y2="41016"/>
                        <a14:backgroundMark x1="25781" y1="44238" x2="29395" y2="41602"/>
                        <a14:backgroundMark x1="26367" y1="43848" x2="28613" y2="43945"/>
                        <a14:backgroundMark x1="23535" y1="44238" x2="31348" y2="38770"/>
                        <a14:backgroundMark x1="25977" y1="43555" x2="25977" y2="43555"/>
                      </a14:backgroundRemoval>
                    </a14:imgEffect>
                  </a14:imgLayer>
                </a14:imgProps>
              </a:ext>
            </a:extLst>
          </a:blip>
          <a:srcRect l="14882" r="18164" b="14410"/>
          <a:stretch/>
        </p:blipFill>
        <p:spPr>
          <a:xfrm rot="15736459" flipH="1">
            <a:off x="7684892" y="2899793"/>
            <a:ext cx="685840" cy="775686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479DBDAC-CB4A-4B96-98B7-C19D5EA10617}"/>
              </a:ext>
            </a:extLst>
          </p:cNvPr>
          <p:cNvSpPr txBox="1"/>
          <p:nvPr/>
        </p:nvSpPr>
        <p:spPr>
          <a:xfrm>
            <a:off x="285157" y="4322968"/>
            <a:ext cx="97164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달리다가 </a:t>
            </a:r>
            <a:r>
              <a:rPr lang="ko-KR" altLang="en-US" b="1" dirty="0" err="1"/>
              <a:t>드리프트하면서</a:t>
            </a:r>
            <a:r>
              <a:rPr lang="ko-KR" altLang="en-US" b="1" dirty="0"/>
              <a:t> </a:t>
            </a:r>
            <a:r>
              <a:rPr lang="ko-KR" altLang="en-US" b="1" dirty="0" err="1"/>
              <a:t>뒷브레이크를</a:t>
            </a:r>
            <a:r>
              <a:rPr lang="ko-KR" altLang="en-US" b="1" dirty="0"/>
              <a:t> 잡아 앞바퀴가 들리며</a:t>
            </a:r>
            <a:r>
              <a:rPr lang="en-US" altLang="ko-KR" b="1" dirty="0"/>
              <a:t> </a:t>
            </a:r>
            <a:r>
              <a:rPr lang="ko-KR" altLang="en-US" b="1" dirty="0" err="1"/>
              <a:t>정지관성을</a:t>
            </a:r>
            <a:r>
              <a:rPr lang="ko-KR" altLang="en-US" b="1" dirty="0"/>
              <a:t> 만들고</a:t>
            </a:r>
            <a:r>
              <a:rPr lang="en-US" altLang="ko-KR" b="1" dirty="0"/>
              <a:t>,</a:t>
            </a:r>
            <a:br>
              <a:rPr lang="en-US" altLang="ko-KR" b="1" dirty="0"/>
            </a:br>
            <a:r>
              <a:rPr lang="ko-KR" altLang="en-US" b="1" dirty="0"/>
              <a:t>핸들을 놓으면서 뒤로 날아가는 동작</a:t>
            </a:r>
          </a:p>
        </p:txBody>
      </p:sp>
    </p:spTree>
    <p:extLst>
      <p:ext uri="{BB962C8B-B14F-4D97-AF65-F5344CB8AC3E}">
        <p14:creationId xmlns:p14="http://schemas.microsoft.com/office/powerpoint/2010/main" val="71760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전체 실험 동작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graphicFrame>
        <p:nvGraphicFramePr>
          <p:cNvPr id="6" name="표 7">
            <a:extLst>
              <a:ext uri="{FF2B5EF4-FFF2-40B4-BE49-F238E27FC236}">
                <a16:creationId xmlns:a16="http://schemas.microsoft.com/office/drawing/2014/main" id="{267003F9-E8CD-42C8-9CA9-ECBA87610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8170589"/>
              </p:ext>
            </p:extLst>
          </p:nvPr>
        </p:nvGraphicFramePr>
        <p:xfrm>
          <a:off x="84586" y="1303355"/>
          <a:ext cx="11610651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472">
                  <a:extLst>
                    <a:ext uri="{9D8B030D-6E8A-4147-A177-3AD203B41FA5}">
                      <a16:colId xmlns:a16="http://schemas.microsoft.com/office/drawing/2014/main" val="2338652784"/>
                    </a:ext>
                  </a:extLst>
                </a:gridCol>
                <a:gridCol w="1896893">
                  <a:extLst>
                    <a:ext uri="{9D8B030D-6E8A-4147-A177-3AD203B41FA5}">
                      <a16:colId xmlns:a16="http://schemas.microsoft.com/office/drawing/2014/main" val="1110049610"/>
                    </a:ext>
                  </a:extLst>
                </a:gridCol>
                <a:gridCol w="1118681">
                  <a:extLst>
                    <a:ext uri="{9D8B030D-6E8A-4147-A177-3AD203B41FA5}">
                      <a16:colId xmlns:a16="http://schemas.microsoft.com/office/drawing/2014/main" val="993036754"/>
                    </a:ext>
                  </a:extLst>
                </a:gridCol>
                <a:gridCol w="1108953">
                  <a:extLst>
                    <a:ext uri="{9D8B030D-6E8A-4147-A177-3AD203B41FA5}">
                      <a16:colId xmlns:a16="http://schemas.microsoft.com/office/drawing/2014/main" val="3280861030"/>
                    </a:ext>
                  </a:extLst>
                </a:gridCol>
                <a:gridCol w="1206566">
                  <a:extLst>
                    <a:ext uri="{9D8B030D-6E8A-4147-A177-3AD203B41FA5}">
                      <a16:colId xmlns:a16="http://schemas.microsoft.com/office/drawing/2014/main" val="2756575375"/>
                    </a:ext>
                  </a:extLst>
                </a:gridCol>
                <a:gridCol w="4469130">
                  <a:extLst>
                    <a:ext uri="{9D8B030D-6E8A-4147-A177-3AD203B41FA5}">
                      <a16:colId xmlns:a16="http://schemas.microsoft.com/office/drawing/2014/main" val="2603646387"/>
                    </a:ext>
                  </a:extLst>
                </a:gridCol>
                <a:gridCol w="1108956">
                  <a:extLst>
                    <a:ext uri="{9D8B030D-6E8A-4147-A177-3AD203B41FA5}">
                      <a16:colId xmlns:a16="http://schemas.microsoft.com/office/drawing/2014/main" val="3424106788"/>
                    </a:ext>
                  </a:extLst>
                </a:gridCol>
              </a:tblGrid>
              <a:tr h="13411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No.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Code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Type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Rotation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Velocity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Motion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실험장비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75271"/>
                  </a:ext>
                </a:extLst>
              </a:tr>
              <a:tr h="13411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L01_RX_V10_00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Lateral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10 km/h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주행 중 균형 잃고 넘어지며 측방전도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4078869"/>
                  </a:ext>
                </a:extLst>
              </a:tr>
              <a:tr h="13411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2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L01_RX_V20_00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Lateral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20 km/h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주행 중 균형 잃고 넘어지며 측방전도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0191410"/>
                  </a:ext>
                </a:extLst>
              </a:tr>
              <a:tr h="134112"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3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L01_RX_V30_00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Lateral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km/h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주행 중 균형 잃고 넘어지며 측방전도</a:t>
                      </a: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915047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599735B-A0E4-4C44-A5BC-AEE059776CFD}"/>
              </a:ext>
            </a:extLst>
          </p:cNvPr>
          <p:cNvSpPr txBox="1"/>
          <p:nvPr/>
        </p:nvSpPr>
        <p:spPr>
          <a:xfrm>
            <a:off x="84586" y="934023"/>
            <a:ext cx="5190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측방전도 </a:t>
            </a:r>
            <a:r>
              <a:rPr lang="en-US" altLang="ko-KR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(9</a:t>
            </a:r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종</a:t>
            </a:r>
            <a:r>
              <a:rPr lang="en-US" altLang="ko-KR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54098BCD-F6B6-4E52-BE3F-BB8C761CB6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319" y="3610241"/>
            <a:ext cx="1206570" cy="1206570"/>
          </a:xfrm>
          <a:prstGeom prst="rect">
            <a:avLst/>
          </a:prstGeom>
        </p:spPr>
      </p:pic>
      <p:sp>
        <p:nvSpPr>
          <p:cNvPr id="14" name="화살표: 오른쪽 13">
            <a:extLst>
              <a:ext uri="{FF2B5EF4-FFF2-40B4-BE49-F238E27FC236}">
                <a16:creationId xmlns:a16="http://schemas.microsoft.com/office/drawing/2014/main" id="{01802B1B-898D-4D8D-912E-CF8131769762}"/>
              </a:ext>
            </a:extLst>
          </p:cNvPr>
          <p:cNvSpPr/>
          <p:nvPr/>
        </p:nvSpPr>
        <p:spPr>
          <a:xfrm>
            <a:off x="1651725" y="4048564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B996D930-460C-45AB-A67C-A7F460D8E1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84867">
            <a:off x="2097679" y="3694457"/>
            <a:ext cx="1206570" cy="1206570"/>
          </a:xfrm>
          <a:prstGeom prst="rect">
            <a:avLst/>
          </a:prstGeom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A1A746C3-5E80-4CC6-A702-CD8C716BDBBC}"/>
              </a:ext>
            </a:extLst>
          </p:cNvPr>
          <p:cNvSpPr/>
          <p:nvPr/>
        </p:nvSpPr>
        <p:spPr>
          <a:xfrm>
            <a:off x="3492463" y="4048564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835F07E8-8F99-48CD-A47C-448BA01649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619072">
            <a:off x="3922652" y="3651662"/>
            <a:ext cx="1206570" cy="1206570"/>
          </a:xfrm>
          <a:prstGeom prst="rect">
            <a:avLst/>
          </a:prstGeom>
        </p:spPr>
      </p:pic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7B916CBC-1D22-4521-9456-BA03A2F52366}"/>
              </a:ext>
            </a:extLst>
          </p:cNvPr>
          <p:cNvSpPr/>
          <p:nvPr/>
        </p:nvSpPr>
        <p:spPr>
          <a:xfrm>
            <a:off x="5274644" y="4089985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BFA3E4A-F8F8-4E69-BCAB-CC098058F1FD}"/>
              </a:ext>
            </a:extLst>
          </p:cNvPr>
          <p:cNvSpPr/>
          <p:nvPr/>
        </p:nvSpPr>
        <p:spPr>
          <a:xfrm>
            <a:off x="9369772" y="4517148"/>
            <a:ext cx="1501897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902BFBB3-1817-4FAA-8E27-24819360A9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46414">
            <a:off x="5734160" y="3651662"/>
            <a:ext cx="1206570" cy="1206570"/>
          </a:xfrm>
          <a:prstGeom prst="rect">
            <a:avLst/>
          </a:prstGeom>
        </p:spPr>
      </p:pic>
      <p:sp>
        <p:nvSpPr>
          <p:cNvPr id="21" name="화살표: 오른쪽 20">
            <a:extLst>
              <a:ext uri="{FF2B5EF4-FFF2-40B4-BE49-F238E27FC236}">
                <a16:creationId xmlns:a16="http://schemas.microsoft.com/office/drawing/2014/main" id="{E77A23B1-A441-46CD-8A27-6AF58411C946}"/>
              </a:ext>
            </a:extLst>
          </p:cNvPr>
          <p:cNvSpPr/>
          <p:nvPr/>
        </p:nvSpPr>
        <p:spPr>
          <a:xfrm>
            <a:off x="6954287" y="4132780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E4BFD3CD-EC26-4D1D-9411-A5FABDFD7B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165333">
            <a:off x="7590975" y="3676502"/>
            <a:ext cx="1206570" cy="1206570"/>
          </a:xfrm>
          <a:prstGeom prst="rect">
            <a:avLst/>
          </a:prstGeom>
        </p:spPr>
      </p:pic>
      <p:sp>
        <p:nvSpPr>
          <p:cNvPr id="23" name="화살표: 오른쪽 22">
            <a:extLst>
              <a:ext uri="{FF2B5EF4-FFF2-40B4-BE49-F238E27FC236}">
                <a16:creationId xmlns:a16="http://schemas.microsoft.com/office/drawing/2014/main" id="{0FC36BD0-267C-4EC6-BA82-64FBC7C82304}"/>
              </a:ext>
            </a:extLst>
          </p:cNvPr>
          <p:cNvSpPr/>
          <p:nvPr/>
        </p:nvSpPr>
        <p:spPr>
          <a:xfrm>
            <a:off x="8891528" y="4132780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6AC9E884-7955-45C5-9623-044002F93C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628721">
            <a:off x="9526098" y="3767126"/>
            <a:ext cx="1206570" cy="120657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E60923B0-8088-47C9-B9D5-745C3836B342}"/>
              </a:ext>
            </a:extLst>
          </p:cNvPr>
          <p:cNvSpPr txBox="1"/>
          <p:nvPr/>
        </p:nvSpPr>
        <p:spPr>
          <a:xfrm>
            <a:off x="404228" y="5305201"/>
            <a:ext cx="9716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/>
              <a:t>주행도중 비틀비틀 균형을 잃고 측방으로 넘어지는 동작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75992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전체 실험 동작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graphicFrame>
        <p:nvGraphicFramePr>
          <p:cNvPr id="6" name="표 7">
            <a:extLst>
              <a:ext uri="{FF2B5EF4-FFF2-40B4-BE49-F238E27FC236}">
                <a16:creationId xmlns:a16="http://schemas.microsoft.com/office/drawing/2014/main" id="{267003F9-E8CD-42C8-9CA9-ECBA87610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49019"/>
              </p:ext>
            </p:extLst>
          </p:nvPr>
        </p:nvGraphicFramePr>
        <p:xfrm>
          <a:off x="84586" y="1303355"/>
          <a:ext cx="11610651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472">
                  <a:extLst>
                    <a:ext uri="{9D8B030D-6E8A-4147-A177-3AD203B41FA5}">
                      <a16:colId xmlns:a16="http://schemas.microsoft.com/office/drawing/2014/main" val="2338652784"/>
                    </a:ext>
                  </a:extLst>
                </a:gridCol>
                <a:gridCol w="1896893">
                  <a:extLst>
                    <a:ext uri="{9D8B030D-6E8A-4147-A177-3AD203B41FA5}">
                      <a16:colId xmlns:a16="http://schemas.microsoft.com/office/drawing/2014/main" val="1110049610"/>
                    </a:ext>
                  </a:extLst>
                </a:gridCol>
                <a:gridCol w="1118681">
                  <a:extLst>
                    <a:ext uri="{9D8B030D-6E8A-4147-A177-3AD203B41FA5}">
                      <a16:colId xmlns:a16="http://schemas.microsoft.com/office/drawing/2014/main" val="993036754"/>
                    </a:ext>
                  </a:extLst>
                </a:gridCol>
                <a:gridCol w="1108953">
                  <a:extLst>
                    <a:ext uri="{9D8B030D-6E8A-4147-A177-3AD203B41FA5}">
                      <a16:colId xmlns:a16="http://schemas.microsoft.com/office/drawing/2014/main" val="3280861030"/>
                    </a:ext>
                  </a:extLst>
                </a:gridCol>
                <a:gridCol w="1206566">
                  <a:extLst>
                    <a:ext uri="{9D8B030D-6E8A-4147-A177-3AD203B41FA5}">
                      <a16:colId xmlns:a16="http://schemas.microsoft.com/office/drawing/2014/main" val="2756575375"/>
                    </a:ext>
                  </a:extLst>
                </a:gridCol>
                <a:gridCol w="4469130">
                  <a:extLst>
                    <a:ext uri="{9D8B030D-6E8A-4147-A177-3AD203B41FA5}">
                      <a16:colId xmlns:a16="http://schemas.microsoft.com/office/drawing/2014/main" val="2603646387"/>
                    </a:ext>
                  </a:extLst>
                </a:gridCol>
                <a:gridCol w="1108956">
                  <a:extLst>
                    <a:ext uri="{9D8B030D-6E8A-4147-A177-3AD203B41FA5}">
                      <a16:colId xmlns:a16="http://schemas.microsoft.com/office/drawing/2014/main" val="3424106788"/>
                    </a:ext>
                  </a:extLst>
                </a:gridCol>
              </a:tblGrid>
              <a:tr h="13411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No.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Code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Type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Rotation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Velocity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Motion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실험장비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75271"/>
                  </a:ext>
                </a:extLst>
              </a:tr>
              <a:tr h="13411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4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L02_RX_V10_00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Lateral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10 km/h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주행 중 미끄러지며 측방전도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4078869"/>
                  </a:ext>
                </a:extLst>
              </a:tr>
              <a:tr h="13411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5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L02_RX_V20_00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Lateral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20 km/h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주행 중 미끄러지며 측방전도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0191410"/>
                  </a:ext>
                </a:extLst>
              </a:tr>
              <a:tr h="134112"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6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L02_RX_V30_00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Lateral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km/h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주행 중 미끄러지며 측방전도</a:t>
                      </a: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Road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915047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599735B-A0E4-4C44-A5BC-AEE059776CFD}"/>
              </a:ext>
            </a:extLst>
          </p:cNvPr>
          <p:cNvSpPr txBox="1"/>
          <p:nvPr/>
        </p:nvSpPr>
        <p:spPr>
          <a:xfrm>
            <a:off x="84586" y="934023"/>
            <a:ext cx="5190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측방전도 </a:t>
            </a:r>
            <a:r>
              <a:rPr lang="en-US" altLang="ko-KR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(9</a:t>
            </a:r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종</a:t>
            </a:r>
            <a:r>
              <a:rPr lang="en-US" altLang="ko-KR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54098BCD-F6B6-4E52-BE3F-BB8C761CB6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319" y="3610241"/>
            <a:ext cx="1206570" cy="1206570"/>
          </a:xfrm>
          <a:prstGeom prst="rect">
            <a:avLst/>
          </a:prstGeom>
        </p:spPr>
      </p:pic>
      <p:sp>
        <p:nvSpPr>
          <p:cNvPr id="14" name="화살표: 오른쪽 13">
            <a:extLst>
              <a:ext uri="{FF2B5EF4-FFF2-40B4-BE49-F238E27FC236}">
                <a16:creationId xmlns:a16="http://schemas.microsoft.com/office/drawing/2014/main" id="{01802B1B-898D-4D8D-912E-CF8131769762}"/>
              </a:ext>
            </a:extLst>
          </p:cNvPr>
          <p:cNvSpPr/>
          <p:nvPr/>
        </p:nvSpPr>
        <p:spPr>
          <a:xfrm>
            <a:off x="1651725" y="4048564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B996D930-460C-45AB-A67C-A7F460D8E1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84867">
            <a:off x="2145997" y="3676502"/>
            <a:ext cx="1206570" cy="1206570"/>
          </a:xfrm>
          <a:prstGeom prst="rect">
            <a:avLst/>
          </a:prstGeom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A1A746C3-5E80-4CC6-A702-CD8C716BDBBC}"/>
              </a:ext>
            </a:extLst>
          </p:cNvPr>
          <p:cNvSpPr/>
          <p:nvPr/>
        </p:nvSpPr>
        <p:spPr>
          <a:xfrm>
            <a:off x="3492463" y="4048564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835F07E8-8F99-48CD-A47C-448BA01649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767347">
            <a:off x="3941693" y="3767126"/>
            <a:ext cx="1206570" cy="1206570"/>
          </a:xfrm>
          <a:prstGeom prst="rect">
            <a:avLst/>
          </a:prstGeom>
        </p:spPr>
      </p:pic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7B916CBC-1D22-4521-9456-BA03A2F52366}"/>
              </a:ext>
            </a:extLst>
          </p:cNvPr>
          <p:cNvSpPr/>
          <p:nvPr/>
        </p:nvSpPr>
        <p:spPr>
          <a:xfrm>
            <a:off x="5274644" y="4089985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BFA3E4A-F8F8-4E69-BCAB-CC098058F1FD}"/>
              </a:ext>
            </a:extLst>
          </p:cNvPr>
          <p:cNvSpPr/>
          <p:nvPr/>
        </p:nvSpPr>
        <p:spPr>
          <a:xfrm>
            <a:off x="7848639" y="4471253"/>
            <a:ext cx="1501897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902BFBB3-1817-4FAA-8E27-24819360A9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554029">
            <a:off x="5717670" y="3871723"/>
            <a:ext cx="1206570" cy="1206570"/>
          </a:xfrm>
          <a:prstGeom prst="rect">
            <a:avLst/>
          </a:prstGeom>
        </p:spPr>
      </p:pic>
      <p:sp>
        <p:nvSpPr>
          <p:cNvPr id="21" name="화살표: 오른쪽 20">
            <a:extLst>
              <a:ext uri="{FF2B5EF4-FFF2-40B4-BE49-F238E27FC236}">
                <a16:creationId xmlns:a16="http://schemas.microsoft.com/office/drawing/2014/main" id="{E77A23B1-A441-46CD-8A27-6AF58411C946}"/>
              </a:ext>
            </a:extLst>
          </p:cNvPr>
          <p:cNvSpPr/>
          <p:nvPr/>
        </p:nvSpPr>
        <p:spPr>
          <a:xfrm>
            <a:off x="6954287" y="4132780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6AC9E884-7955-45C5-9623-044002F93C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628721">
            <a:off x="8004965" y="3721231"/>
            <a:ext cx="1206570" cy="120657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2B1634E-0909-4F49-BA6F-A964E5E09FCD}"/>
              </a:ext>
            </a:extLst>
          </p:cNvPr>
          <p:cNvSpPr txBox="1"/>
          <p:nvPr/>
        </p:nvSpPr>
        <p:spPr>
          <a:xfrm>
            <a:off x="404228" y="5305201"/>
            <a:ext cx="9716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/>
              <a:t>주행 도중 미끄러지면서 측면으로 넘어지는 동작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70431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전체 실험 동작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graphicFrame>
        <p:nvGraphicFramePr>
          <p:cNvPr id="6" name="표 7">
            <a:extLst>
              <a:ext uri="{FF2B5EF4-FFF2-40B4-BE49-F238E27FC236}">
                <a16:creationId xmlns:a16="http://schemas.microsoft.com/office/drawing/2014/main" id="{267003F9-E8CD-42C8-9CA9-ECBA87610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934241"/>
              </p:ext>
            </p:extLst>
          </p:nvPr>
        </p:nvGraphicFramePr>
        <p:xfrm>
          <a:off x="84586" y="1303355"/>
          <a:ext cx="11610651" cy="67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472">
                  <a:extLst>
                    <a:ext uri="{9D8B030D-6E8A-4147-A177-3AD203B41FA5}">
                      <a16:colId xmlns:a16="http://schemas.microsoft.com/office/drawing/2014/main" val="2338652784"/>
                    </a:ext>
                  </a:extLst>
                </a:gridCol>
                <a:gridCol w="1896893">
                  <a:extLst>
                    <a:ext uri="{9D8B030D-6E8A-4147-A177-3AD203B41FA5}">
                      <a16:colId xmlns:a16="http://schemas.microsoft.com/office/drawing/2014/main" val="1110049610"/>
                    </a:ext>
                  </a:extLst>
                </a:gridCol>
                <a:gridCol w="1118681">
                  <a:extLst>
                    <a:ext uri="{9D8B030D-6E8A-4147-A177-3AD203B41FA5}">
                      <a16:colId xmlns:a16="http://schemas.microsoft.com/office/drawing/2014/main" val="993036754"/>
                    </a:ext>
                  </a:extLst>
                </a:gridCol>
                <a:gridCol w="1108953">
                  <a:extLst>
                    <a:ext uri="{9D8B030D-6E8A-4147-A177-3AD203B41FA5}">
                      <a16:colId xmlns:a16="http://schemas.microsoft.com/office/drawing/2014/main" val="3280861030"/>
                    </a:ext>
                  </a:extLst>
                </a:gridCol>
                <a:gridCol w="1206566">
                  <a:extLst>
                    <a:ext uri="{9D8B030D-6E8A-4147-A177-3AD203B41FA5}">
                      <a16:colId xmlns:a16="http://schemas.microsoft.com/office/drawing/2014/main" val="2756575375"/>
                    </a:ext>
                  </a:extLst>
                </a:gridCol>
                <a:gridCol w="4469130">
                  <a:extLst>
                    <a:ext uri="{9D8B030D-6E8A-4147-A177-3AD203B41FA5}">
                      <a16:colId xmlns:a16="http://schemas.microsoft.com/office/drawing/2014/main" val="2603646387"/>
                    </a:ext>
                  </a:extLst>
                </a:gridCol>
                <a:gridCol w="1108956">
                  <a:extLst>
                    <a:ext uri="{9D8B030D-6E8A-4147-A177-3AD203B41FA5}">
                      <a16:colId xmlns:a16="http://schemas.microsoft.com/office/drawing/2014/main" val="3424106788"/>
                    </a:ext>
                  </a:extLst>
                </a:gridCol>
              </a:tblGrid>
              <a:tr h="13411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No.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Code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Type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Rotation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Velocity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Motion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실험장비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75271"/>
                  </a:ext>
                </a:extLst>
              </a:tr>
              <a:tr h="13411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7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L03_RX_V20_00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+mn-ea"/>
                          <a:cs typeface="+mn-cs"/>
                        </a:rPr>
                        <a:t>Lateral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20 km/h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주행 중 외부 충격으로 측방전도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+mn-ea"/>
                          <a:cs typeface="+mn-cs"/>
                        </a:rPr>
                        <a:t>Road</a:t>
                      </a:r>
                      <a:endParaRPr kumimoji="0" lang="ko-KR" alt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7245241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599735B-A0E4-4C44-A5BC-AEE059776CFD}"/>
              </a:ext>
            </a:extLst>
          </p:cNvPr>
          <p:cNvSpPr txBox="1"/>
          <p:nvPr/>
        </p:nvSpPr>
        <p:spPr>
          <a:xfrm>
            <a:off x="84586" y="934023"/>
            <a:ext cx="5190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측방전도 </a:t>
            </a:r>
            <a:r>
              <a:rPr lang="en-US" altLang="ko-KR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(9</a:t>
            </a:r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종</a:t>
            </a:r>
            <a:r>
              <a:rPr lang="en-US" altLang="ko-KR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E31088D6-FBBE-4691-A549-9C83BCCD42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319" y="3610241"/>
            <a:ext cx="1206570" cy="1206570"/>
          </a:xfrm>
          <a:prstGeom prst="rect">
            <a:avLst/>
          </a:prstGeom>
        </p:spPr>
      </p:pic>
      <p:sp>
        <p:nvSpPr>
          <p:cNvPr id="11" name="화살표: 오른쪽 10">
            <a:extLst>
              <a:ext uri="{FF2B5EF4-FFF2-40B4-BE49-F238E27FC236}">
                <a16:creationId xmlns:a16="http://schemas.microsoft.com/office/drawing/2014/main" id="{AC22735B-F945-4561-BDB5-19681E565A69}"/>
              </a:ext>
            </a:extLst>
          </p:cNvPr>
          <p:cNvSpPr/>
          <p:nvPr/>
        </p:nvSpPr>
        <p:spPr>
          <a:xfrm>
            <a:off x="1651725" y="4048564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066BFD81-8F5B-4262-87E4-91053BF9D5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7196" y="3610241"/>
            <a:ext cx="1206570" cy="1206570"/>
          </a:xfrm>
          <a:prstGeom prst="rect">
            <a:avLst/>
          </a:prstGeom>
        </p:spPr>
      </p:pic>
      <p:pic>
        <p:nvPicPr>
          <p:cNvPr id="8" name="그래픽 7" descr="실행 단색으로 채워진">
            <a:extLst>
              <a:ext uri="{FF2B5EF4-FFF2-40B4-BE49-F238E27FC236}">
                <a16:creationId xmlns:a16="http://schemas.microsoft.com/office/drawing/2014/main" id="{9CB7D8F8-DF3B-4DF0-A548-0131971A46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H="1">
            <a:off x="3440298" y="3610241"/>
            <a:ext cx="1206571" cy="1185550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A0CC96F6-2145-4EF4-B017-F7F0611BC3CA}"/>
              </a:ext>
            </a:extLst>
          </p:cNvPr>
          <p:cNvSpPr/>
          <p:nvPr/>
        </p:nvSpPr>
        <p:spPr>
          <a:xfrm>
            <a:off x="3440298" y="3612099"/>
            <a:ext cx="203510" cy="650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A7E6D4B9-CE72-4CC1-9C37-C831503B33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4176" y="3625896"/>
            <a:ext cx="1206570" cy="1206570"/>
          </a:xfrm>
          <a:prstGeom prst="rect">
            <a:avLst/>
          </a:prstGeom>
        </p:spPr>
      </p:pic>
      <p:pic>
        <p:nvPicPr>
          <p:cNvPr id="16" name="그래픽 15" descr="실행 단색으로 채워진">
            <a:extLst>
              <a:ext uri="{FF2B5EF4-FFF2-40B4-BE49-F238E27FC236}">
                <a16:creationId xmlns:a16="http://schemas.microsoft.com/office/drawing/2014/main" id="{1659E7F3-A615-4BB5-9FA9-22E2FC02F2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H="1">
            <a:off x="5853439" y="3610241"/>
            <a:ext cx="1206571" cy="1185550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D5773878-14E0-4238-839C-6F9D9A30E73C}"/>
              </a:ext>
            </a:extLst>
          </p:cNvPr>
          <p:cNvSpPr/>
          <p:nvPr/>
        </p:nvSpPr>
        <p:spPr>
          <a:xfrm>
            <a:off x="5853439" y="3612099"/>
            <a:ext cx="203510" cy="650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81A3A1F9-DD08-42BE-B086-228585E89AB4}"/>
              </a:ext>
            </a:extLst>
          </p:cNvPr>
          <p:cNvSpPr/>
          <p:nvPr/>
        </p:nvSpPr>
        <p:spPr>
          <a:xfrm>
            <a:off x="4596702" y="4048564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폭발: 8pt 18">
            <a:extLst>
              <a:ext uri="{FF2B5EF4-FFF2-40B4-BE49-F238E27FC236}">
                <a16:creationId xmlns:a16="http://schemas.microsoft.com/office/drawing/2014/main" id="{3E1CC740-CBDD-457D-8770-44591263559B}"/>
              </a:ext>
            </a:extLst>
          </p:cNvPr>
          <p:cNvSpPr/>
          <p:nvPr/>
        </p:nvSpPr>
        <p:spPr>
          <a:xfrm>
            <a:off x="5679642" y="3858365"/>
            <a:ext cx="311285" cy="281698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화살표: 오른쪽 19">
            <a:extLst>
              <a:ext uri="{FF2B5EF4-FFF2-40B4-BE49-F238E27FC236}">
                <a16:creationId xmlns:a16="http://schemas.microsoft.com/office/drawing/2014/main" id="{93F43BD1-97AE-4C9B-9F6F-575EF60E592B}"/>
              </a:ext>
            </a:extLst>
          </p:cNvPr>
          <p:cNvSpPr/>
          <p:nvPr/>
        </p:nvSpPr>
        <p:spPr>
          <a:xfrm>
            <a:off x="7060009" y="4038054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58C75E3D-FF22-4D64-83E1-40340BEA17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850624">
            <a:off x="7663296" y="3599730"/>
            <a:ext cx="1206570" cy="1206570"/>
          </a:xfrm>
          <a:prstGeom prst="rect">
            <a:avLst/>
          </a:prstGeom>
        </p:spPr>
      </p:pic>
      <p:pic>
        <p:nvPicPr>
          <p:cNvPr id="22" name="그래픽 21" descr="실행 단색으로 채워진">
            <a:extLst>
              <a:ext uri="{FF2B5EF4-FFF2-40B4-BE49-F238E27FC236}">
                <a16:creationId xmlns:a16="http://schemas.microsoft.com/office/drawing/2014/main" id="{69D831BB-E749-416A-B064-1392009EC7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H="1">
            <a:off x="5853439" y="3610240"/>
            <a:ext cx="1206571" cy="1185550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1806CB7F-A97A-41E6-A2AA-04DDB5C357F9}"/>
              </a:ext>
            </a:extLst>
          </p:cNvPr>
          <p:cNvSpPr/>
          <p:nvPr/>
        </p:nvSpPr>
        <p:spPr>
          <a:xfrm>
            <a:off x="9780665" y="4308439"/>
            <a:ext cx="1501897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화살표: 오른쪽 24">
            <a:extLst>
              <a:ext uri="{FF2B5EF4-FFF2-40B4-BE49-F238E27FC236}">
                <a16:creationId xmlns:a16="http://schemas.microsoft.com/office/drawing/2014/main" id="{7B0E3D6A-9707-4CB4-91B4-7ADB3DD5141A}"/>
              </a:ext>
            </a:extLst>
          </p:cNvPr>
          <p:cNvSpPr/>
          <p:nvPr/>
        </p:nvSpPr>
        <p:spPr>
          <a:xfrm>
            <a:off x="8886313" y="3969966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F69A210C-AB8B-4E39-B37D-F56B497E94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9806838" y="3577138"/>
            <a:ext cx="1206570" cy="120657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4406CDB-A565-415E-8FD2-FD4D1D523DA6}"/>
              </a:ext>
            </a:extLst>
          </p:cNvPr>
          <p:cNvSpPr txBox="1"/>
          <p:nvPr/>
        </p:nvSpPr>
        <p:spPr>
          <a:xfrm>
            <a:off x="404228" y="5305201"/>
            <a:ext cx="9716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주행 도중 측면에서 쿠션을 들고 부딪혀서 그 충격으로 측면으로 넘어지는 동작</a:t>
            </a:r>
          </a:p>
        </p:txBody>
      </p:sp>
    </p:spTree>
    <p:extLst>
      <p:ext uri="{BB962C8B-B14F-4D97-AF65-F5344CB8AC3E}">
        <p14:creationId xmlns:p14="http://schemas.microsoft.com/office/powerpoint/2010/main" val="68737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전체 실험 동작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graphicFrame>
        <p:nvGraphicFramePr>
          <p:cNvPr id="6" name="표 7">
            <a:extLst>
              <a:ext uri="{FF2B5EF4-FFF2-40B4-BE49-F238E27FC236}">
                <a16:creationId xmlns:a16="http://schemas.microsoft.com/office/drawing/2014/main" id="{267003F9-E8CD-42C8-9CA9-ECBA87610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5458390"/>
              </p:ext>
            </p:extLst>
          </p:nvPr>
        </p:nvGraphicFramePr>
        <p:xfrm>
          <a:off x="84586" y="1303355"/>
          <a:ext cx="11610651" cy="67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472">
                  <a:extLst>
                    <a:ext uri="{9D8B030D-6E8A-4147-A177-3AD203B41FA5}">
                      <a16:colId xmlns:a16="http://schemas.microsoft.com/office/drawing/2014/main" val="2338652784"/>
                    </a:ext>
                  </a:extLst>
                </a:gridCol>
                <a:gridCol w="1896893">
                  <a:extLst>
                    <a:ext uri="{9D8B030D-6E8A-4147-A177-3AD203B41FA5}">
                      <a16:colId xmlns:a16="http://schemas.microsoft.com/office/drawing/2014/main" val="1110049610"/>
                    </a:ext>
                  </a:extLst>
                </a:gridCol>
                <a:gridCol w="1118681">
                  <a:extLst>
                    <a:ext uri="{9D8B030D-6E8A-4147-A177-3AD203B41FA5}">
                      <a16:colId xmlns:a16="http://schemas.microsoft.com/office/drawing/2014/main" val="993036754"/>
                    </a:ext>
                  </a:extLst>
                </a:gridCol>
                <a:gridCol w="1108953">
                  <a:extLst>
                    <a:ext uri="{9D8B030D-6E8A-4147-A177-3AD203B41FA5}">
                      <a16:colId xmlns:a16="http://schemas.microsoft.com/office/drawing/2014/main" val="3280861030"/>
                    </a:ext>
                  </a:extLst>
                </a:gridCol>
                <a:gridCol w="1206566">
                  <a:extLst>
                    <a:ext uri="{9D8B030D-6E8A-4147-A177-3AD203B41FA5}">
                      <a16:colId xmlns:a16="http://schemas.microsoft.com/office/drawing/2014/main" val="2756575375"/>
                    </a:ext>
                  </a:extLst>
                </a:gridCol>
                <a:gridCol w="4469130">
                  <a:extLst>
                    <a:ext uri="{9D8B030D-6E8A-4147-A177-3AD203B41FA5}">
                      <a16:colId xmlns:a16="http://schemas.microsoft.com/office/drawing/2014/main" val="2603646387"/>
                    </a:ext>
                  </a:extLst>
                </a:gridCol>
                <a:gridCol w="1108956">
                  <a:extLst>
                    <a:ext uri="{9D8B030D-6E8A-4147-A177-3AD203B41FA5}">
                      <a16:colId xmlns:a16="http://schemas.microsoft.com/office/drawing/2014/main" val="3424106788"/>
                    </a:ext>
                  </a:extLst>
                </a:gridCol>
              </a:tblGrid>
              <a:tr h="13411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No.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Code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Type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Rotation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Velocity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Motion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실험장비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75271"/>
                  </a:ext>
                </a:extLst>
              </a:tr>
              <a:tr h="13411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8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L04_RX_VF_00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Lateral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Free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주행 중 </a:t>
                      </a:r>
                      <a:r>
                        <a:rPr lang="ko-KR" altLang="en-US" sz="1600" dirty="0" err="1">
                          <a:latin typeface="+mn-ea"/>
                          <a:ea typeface="+mn-ea"/>
                        </a:rPr>
                        <a:t>둔턱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점프 후 착지 실패로 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측방전도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Fixie</a:t>
                      </a:r>
                      <a:endParaRPr kumimoji="0" lang="ko-KR" alt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7245241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599735B-A0E4-4C44-A5BC-AEE059776CFD}"/>
              </a:ext>
            </a:extLst>
          </p:cNvPr>
          <p:cNvSpPr txBox="1"/>
          <p:nvPr/>
        </p:nvSpPr>
        <p:spPr>
          <a:xfrm>
            <a:off x="84586" y="934023"/>
            <a:ext cx="5190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측방전도 </a:t>
            </a:r>
            <a:r>
              <a:rPr lang="en-US" altLang="ko-KR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(9</a:t>
            </a:r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종</a:t>
            </a:r>
            <a:r>
              <a:rPr lang="en-US" altLang="ko-KR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pic>
        <p:nvPicPr>
          <p:cNvPr id="40" name="그림 39">
            <a:extLst>
              <a:ext uri="{FF2B5EF4-FFF2-40B4-BE49-F238E27FC236}">
                <a16:creationId xmlns:a16="http://schemas.microsoft.com/office/drawing/2014/main" id="{3EC530A4-19A2-4508-B71E-C89B626282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66695" flipH="1">
            <a:off x="3896021" y="3021253"/>
            <a:ext cx="862519" cy="815496"/>
          </a:xfrm>
          <a:prstGeom prst="rect">
            <a:avLst/>
          </a:prstGeom>
        </p:spPr>
      </p:pic>
      <p:pic>
        <p:nvPicPr>
          <p:cNvPr id="44" name="그림 43">
            <a:extLst>
              <a:ext uri="{FF2B5EF4-FFF2-40B4-BE49-F238E27FC236}">
                <a16:creationId xmlns:a16="http://schemas.microsoft.com/office/drawing/2014/main" id="{9A7CAE64-85AF-46F9-B92F-5662E119C3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049071" flipH="1">
            <a:off x="569378" y="3004965"/>
            <a:ext cx="862519" cy="815496"/>
          </a:xfrm>
          <a:prstGeom prst="rect">
            <a:avLst/>
          </a:prstGeom>
        </p:spPr>
      </p:pic>
      <p:sp>
        <p:nvSpPr>
          <p:cNvPr id="45" name="화살표: 오른쪽 44">
            <a:extLst>
              <a:ext uri="{FF2B5EF4-FFF2-40B4-BE49-F238E27FC236}">
                <a16:creationId xmlns:a16="http://schemas.microsoft.com/office/drawing/2014/main" id="{51216B5F-41D6-41C7-8D64-8B573AD3D187}"/>
              </a:ext>
            </a:extLst>
          </p:cNvPr>
          <p:cNvSpPr/>
          <p:nvPr/>
        </p:nvSpPr>
        <p:spPr>
          <a:xfrm>
            <a:off x="1464984" y="2889524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31A3335F-324C-49D8-9876-CFF0DC101C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44474" flipH="1">
            <a:off x="2229763" y="2607382"/>
            <a:ext cx="862519" cy="815496"/>
          </a:xfrm>
          <a:prstGeom prst="rect">
            <a:avLst/>
          </a:prstGeom>
        </p:spPr>
      </p:pic>
      <p:sp>
        <p:nvSpPr>
          <p:cNvPr id="47" name="화살표: 오른쪽 46">
            <a:extLst>
              <a:ext uri="{FF2B5EF4-FFF2-40B4-BE49-F238E27FC236}">
                <a16:creationId xmlns:a16="http://schemas.microsoft.com/office/drawing/2014/main" id="{37182C64-5380-4C59-96B1-F97C66A37CA5}"/>
              </a:ext>
            </a:extLst>
          </p:cNvPr>
          <p:cNvSpPr/>
          <p:nvPr/>
        </p:nvSpPr>
        <p:spPr>
          <a:xfrm>
            <a:off x="3327586" y="2857732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현 52">
            <a:extLst>
              <a:ext uri="{FF2B5EF4-FFF2-40B4-BE49-F238E27FC236}">
                <a16:creationId xmlns:a16="http://schemas.microsoft.com/office/drawing/2014/main" id="{15BBEC2D-3822-492B-9637-9A24BE75D636}"/>
              </a:ext>
            </a:extLst>
          </p:cNvPr>
          <p:cNvSpPr/>
          <p:nvPr/>
        </p:nvSpPr>
        <p:spPr>
          <a:xfrm rot="9054715">
            <a:off x="1100744" y="3550255"/>
            <a:ext cx="1029962" cy="867198"/>
          </a:xfrm>
          <a:prstGeom prst="chord">
            <a:avLst>
              <a:gd name="adj1" fmla="val 2700000"/>
              <a:gd name="adj2" fmla="val 115933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폭발: 8pt 62">
            <a:extLst>
              <a:ext uri="{FF2B5EF4-FFF2-40B4-BE49-F238E27FC236}">
                <a16:creationId xmlns:a16="http://schemas.microsoft.com/office/drawing/2014/main" id="{2733D7C2-A9F9-4BF4-8E76-60B5C4826D8C}"/>
              </a:ext>
            </a:extLst>
          </p:cNvPr>
          <p:cNvSpPr/>
          <p:nvPr/>
        </p:nvSpPr>
        <p:spPr>
          <a:xfrm>
            <a:off x="4516809" y="3673634"/>
            <a:ext cx="311285" cy="281698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>
            <a:extLst>
              <a:ext uri="{FF2B5EF4-FFF2-40B4-BE49-F238E27FC236}">
                <a16:creationId xmlns:a16="http://schemas.microsoft.com/office/drawing/2014/main" id="{7A583205-AAE4-4738-AB79-28F35D116F8D}"/>
              </a:ext>
            </a:extLst>
          </p:cNvPr>
          <p:cNvSpPr/>
          <p:nvPr/>
        </p:nvSpPr>
        <p:spPr>
          <a:xfrm>
            <a:off x="7921468" y="3429000"/>
            <a:ext cx="1501897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5" name="그림 64">
            <a:extLst>
              <a:ext uri="{FF2B5EF4-FFF2-40B4-BE49-F238E27FC236}">
                <a16:creationId xmlns:a16="http://schemas.microsoft.com/office/drawing/2014/main" id="{052C7CED-E667-47C9-8A1B-189F6E8764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554029">
            <a:off x="5790499" y="2829470"/>
            <a:ext cx="1206570" cy="1206570"/>
          </a:xfrm>
          <a:prstGeom prst="rect">
            <a:avLst/>
          </a:prstGeom>
        </p:spPr>
      </p:pic>
      <p:sp>
        <p:nvSpPr>
          <p:cNvPr id="66" name="화살표: 오른쪽 65">
            <a:extLst>
              <a:ext uri="{FF2B5EF4-FFF2-40B4-BE49-F238E27FC236}">
                <a16:creationId xmlns:a16="http://schemas.microsoft.com/office/drawing/2014/main" id="{2E15F873-E629-41CB-AEA4-1CAF44FBB420}"/>
              </a:ext>
            </a:extLst>
          </p:cNvPr>
          <p:cNvSpPr/>
          <p:nvPr/>
        </p:nvSpPr>
        <p:spPr>
          <a:xfrm>
            <a:off x="7050719" y="2889524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7" name="그림 66">
            <a:extLst>
              <a:ext uri="{FF2B5EF4-FFF2-40B4-BE49-F238E27FC236}">
                <a16:creationId xmlns:a16="http://schemas.microsoft.com/office/drawing/2014/main" id="{DD38BB40-BA61-4B86-B517-5E4F6CA4D6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628721">
            <a:off x="8077794" y="2678978"/>
            <a:ext cx="1206570" cy="1206570"/>
          </a:xfrm>
          <a:prstGeom prst="rect">
            <a:avLst/>
          </a:prstGeom>
        </p:spPr>
      </p:pic>
      <p:sp>
        <p:nvSpPr>
          <p:cNvPr id="68" name="화살표: 오른쪽 67">
            <a:extLst>
              <a:ext uri="{FF2B5EF4-FFF2-40B4-BE49-F238E27FC236}">
                <a16:creationId xmlns:a16="http://schemas.microsoft.com/office/drawing/2014/main" id="{761DF04D-D728-49DB-B61C-A379E241F486}"/>
              </a:ext>
            </a:extLst>
          </p:cNvPr>
          <p:cNvSpPr/>
          <p:nvPr/>
        </p:nvSpPr>
        <p:spPr>
          <a:xfrm>
            <a:off x="5069239" y="2889524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7E72EC1-C100-41E9-B045-A46A16148EF8}"/>
              </a:ext>
            </a:extLst>
          </p:cNvPr>
          <p:cNvSpPr txBox="1"/>
          <p:nvPr/>
        </p:nvSpPr>
        <p:spPr>
          <a:xfrm>
            <a:off x="94945" y="4405919"/>
            <a:ext cx="9716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달리다가 </a:t>
            </a:r>
            <a:r>
              <a:rPr lang="ko-KR" altLang="en-US" b="1" dirty="0" err="1"/>
              <a:t>둔턱을</a:t>
            </a:r>
            <a:r>
              <a:rPr lang="ko-KR" altLang="en-US" b="1" dirty="0"/>
              <a:t> 밟고 공중에 떴다가 착지 실패로 균형을 잃고 측면으로 넘어지는 동작</a:t>
            </a:r>
          </a:p>
        </p:txBody>
      </p:sp>
    </p:spTree>
    <p:extLst>
      <p:ext uri="{BB962C8B-B14F-4D97-AF65-F5344CB8AC3E}">
        <p14:creationId xmlns:p14="http://schemas.microsoft.com/office/powerpoint/2010/main" val="201137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전체 실험 동작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graphicFrame>
        <p:nvGraphicFramePr>
          <p:cNvPr id="6" name="표 7">
            <a:extLst>
              <a:ext uri="{FF2B5EF4-FFF2-40B4-BE49-F238E27FC236}">
                <a16:creationId xmlns:a16="http://schemas.microsoft.com/office/drawing/2014/main" id="{267003F9-E8CD-42C8-9CA9-ECBA87610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527872"/>
              </p:ext>
            </p:extLst>
          </p:nvPr>
        </p:nvGraphicFramePr>
        <p:xfrm>
          <a:off x="84586" y="1303355"/>
          <a:ext cx="11610651" cy="67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472">
                  <a:extLst>
                    <a:ext uri="{9D8B030D-6E8A-4147-A177-3AD203B41FA5}">
                      <a16:colId xmlns:a16="http://schemas.microsoft.com/office/drawing/2014/main" val="2338652784"/>
                    </a:ext>
                  </a:extLst>
                </a:gridCol>
                <a:gridCol w="1896893">
                  <a:extLst>
                    <a:ext uri="{9D8B030D-6E8A-4147-A177-3AD203B41FA5}">
                      <a16:colId xmlns:a16="http://schemas.microsoft.com/office/drawing/2014/main" val="1110049610"/>
                    </a:ext>
                  </a:extLst>
                </a:gridCol>
                <a:gridCol w="1118681">
                  <a:extLst>
                    <a:ext uri="{9D8B030D-6E8A-4147-A177-3AD203B41FA5}">
                      <a16:colId xmlns:a16="http://schemas.microsoft.com/office/drawing/2014/main" val="993036754"/>
                    </a:ext>
                  </a:extLst>
                </a:gridCol>
                <a:gridCol w="1108953">
                  <a:extLst>
                    <a:ext uri="{9D8B030D-6E8A-4147-A177-3AD203B41FA5}">
                      <a16:colId xmlns:a16="http://schemas.microsoft.com/office/drawing/2014/main" val="3280861030"/>
                    </a:ext>
                  </a:extLst>
                </a:gridCol>
                <a:gridCol w="1206566">
                  <a:extLst>
                    <a:ext uri="{9D8B030D-6E8A-4147-A177-3AD203B41FA5}">
                      <a16:colId xmlns:a16="http://schemas.microsoft.com/office/drawing/2014/main" val="2756575375"/>
                    </a:ext>
                  </a:extLst>
                </a:gridCol>
                <a:gridCol w="4469130">
                  <a:extLst>
                    <a:ext uri="{9D8B030D-6E8A-4147-A177-3AD203B41FA5}">
                      <a16:colId xmlns:a16="http://schemas.microsoft.com/office/drawing/2014/main" val="2603646387"/>
                    </a:ext>
                  </a:extLst>
                </a:gridCol>
                <a:gridCol w="1108956">
                  <a:extLst>
                    <a:ext uri="{9D8B030D-6E8A-4147-A177-3AD203B41FA5}">
                      <a16:colId xmlns:a16="http://schemas.microsoft.com/office/drawing/2014/main" val="3424106788"/>
                    </a:ext>
                  </a:extLst>
                </a:gridCol>
              </a:tblGrid>
              <a:tr h="13411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No.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Code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Type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Rotation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Velocity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Motion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실험장비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75271"/>
                  </a:ext>
                </a:extLst>
              </a:tr>
              <a:tr h="13411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9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L05_RX_VF_00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Lateral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>
                          <a:latin typeface="+mn-ea"/>
                          <a:ea typeface="+mn-ea"/>
                        </a:rPr>
                        <a:t>RX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Free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제동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실패하며 측방전도</a:t>
                      </a: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Fixie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7245241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599735B-A0E4-4C44-A5BC-AEE059776CFD}"/>
              </a:ext>
            </a:extLst>
          </p:cNvPr>
          <p:cNvSpPr txBox="1"/>
          <p:nvPr/>
        </p:nvSpPr>
        <p:spPr>
          <a:xfrm>
            <a:off x="84586" y="934023"/>
            <a:ext cx="5190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측방전도 </a:t>
            </a:r>
            <a:r>
              <a:rPr lang="en-US" altLang="ko-KR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(9</a:t>
            </a:r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종</a:t>
            </a:r>
            <a:r>
              <a:rPr lang="en-US" altLang="ko-KR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C6A8F6C8-2FD3-4B16-99E8-4D38070E30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680" y="2903511"/>
            <a:ext cx="1206570" cy="1206570"/>
          </a:xfrm>
          <a:prstGeom prst="rect">
            <a:avLst/>
          </a:prstGeom>
        </p:spPr>
      </p:pic>
      <p:sp>
        <p:nvSpPr>
          <p:cNvPr id="23" name="화살표: 오른쪽 22">
            <a:extLst>
              <a:ext uri="{FF2B5EF4-FFF2-40B4-BE49-F238E27FC236}">
                <a16:creationId xmlns:a16="http://schemas.microsoft.com/office/drawing/2014/main" id="{59176E22-F75F-4B97-B8F4-8F5FBA97224A}"/>
              </a:ext>
            </a:extLst>
          </p:cNvPr>
          <p:cNvSpPr/>
          <p:nvPr/>
        </p:nvSpPr>
        <p:spPr>
          <a:xfrm>
            <a:off x="1551086" y="3341834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731F8484-A9CA-462F-B2EB-F2976E9A8A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84867">
            <a:off x="1997040" y="2987727"/>
            <a:ext cx="1206570" cy="1206570"/>
          </a:xfrm>
          <a:prstGeom prst="rect">
            <a:avLst/>
          </a:prstGeom>
        </p:spPr>
      </p:pic>
      <p:sp>
        <p:nvSpPr>
          <p:cNvPr id="25" name="화살표: 오른쪽 24">
            <a:extLst>
              <a:ext uri="{FF2B5EF4-FFF2-40B4-BE49-F238E27FC236}">
                <a16:creationId xmlns:a16="http://schemas.microsoft.com/office/drawing/2014/main" id="{7D289740-4345-45A9-93B2-CAACC28F65BB}"/>
              </a:ext>
            </a:extLst>
          </p:cNvPr>
          <p:cNvSpPr/>
          <p:nvPr/>
        </p:nvSpPr>
        <p:spPr>
          <a:xfrm>
            <a:off x="3391824" y="3341834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5B67FAEE-2421-4B74-9D2D-B080CFD949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619072">
            <a:off x="3822013" y="2944932"/>
            <a:ext cx="1206570" cy="1206570"/>
          </a:xfrm>
          <a:prstGeom prst="rect">
            <a:avLst/>
          </a:prstGeom>
        </p:spPr>
      </p:pic>
      <p:sp>
        <p:nvSpPr>
          <p:cNvPr id="27" name="화살표: 오른쪽 26">
            <a:extLst>
              <a:ext uri="{FF2B5EF4-FFF2-40B4-BE49-F238E27FC236}">
                <a16:creationId xmlns:a16="http://schemas.microsoft.com/office/drawing/2014/main" id="{7B76EAD8-0D92-4F56-9452-21410EC7880E}"/>
              </a:ext>
            </a:extLst>
          </p:cNvPr>
          <p:cNvSpPr/>
          <p:nvPr/>
        </p:nvSpPr>
        <p:spPr>
          <a:xfrm>
            <a:off x="5174005" y="3383255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50DEA625-FCC8-4D64-9664-B03064280304}"/>
              </a:ext>
            </a:extLst>
          </p:cNvPr>
          <p:cNvSpPr/>
          <p:nvPr/>
        </p:nvSpPr>
        <p:spPr>
          <a:xfrm>
            <a:off x="9269133" y="3810418"/>
            <a:ext cx="1501897" cy="407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43807E0E-DC41-4AB3-9EFD-2B1ABB7877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46414">
            <a:off x="5633521" y="2944932"/>
            <a:ext cx="1206570" cy="1206570"/>
          </a:xfrm>
          <a:prstGeom prst="rect">
            <a:avLst/>
          </a:prstGeom>
        </p:spPr>
      </p:pic>
      <p:sp>
        <p:nvSpPr>
          <p:cNvPr id="30" name="화살표: 오른쪽 29">
            <a:extLst>
              <a:ext uri="{FF2B5EF4-FFF2-40B4-BE49-F238E27FC236}">
                <a16:creationId xmlns:a16="http://schemas.microsoft.com/office/drawing/2014/main" id="{7FD3364E-0B5E-4334-86DF-E6ACF2A77342}"/>
              </a:ext>
            </a:extLst>
          </p:cNvPr>
          <p:cNvSpPr/>
          <p:nvPr/>
        </p:nvSpPr>
        <p:spPr>
          <a:xfrm>
            <a:off x="6853648" y="3426050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41F52EBA-C864-4CD1-A7AF-B22913F9DF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165333">
            <a:off x="7490336" y="2969772"/>
            <a:ext cx="1206570" cy="1206570"/>
          </a:xfrm>
          <a:prstGeom prst="rect">
            <a:avLst/>
          </a:prstGeom>
        </p:spPr>
      </p:pic>
      <p:sp>
        <p:nvSpPr>
          <p:cNvPr id="32" name="화살표: 오른쪽 31">
            <a:extLst>
              <a:ext uri="{FF2B5EF4-FFF2-40B4-BE49-F238E27FC236}">
                <a16:creationId xmlns:a16="http://schemas.microsoft.com/office/drawing/2014/main" id="{96EFACB4-4669-493F-A865-43FD9D4953A4}"/>
              </a:ext>
            </a:extLst>
          </p:cNvPr>
          <p:cNvSpPr/>
          <p:nvPr/>
        </p:nvSpPr>
        <p:spPr>
          <a:xfrm>
            <a:off x="8790889" y="3426050"/>
            <a:ext cx="515471" cy="329924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3" name="그림 32">
            <a:extLst>
              <a:ext uri="{FF2B5EF4-FFF2-40B4-BE49-F238E27FC236}">
                <a16:creationId xmlns:a16="http://schemas.microsoft.com/office/drawing/2014/main" id="{AE21606D-A258-4E6B-8063-6379E3FF3D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628721">
            <a:off x="9425459" y="3060396"/>
            <a:ext cx="1206570" cy="120657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E640AD6-1709-4DC1-B982-EEB2AF118E76}"/>
              </a:ext>
            </a:extLst>
          </p:cNvPr>
          <p:cNvSpPr txBox="1"/>
          <p:nvPr/>
        </p:nvSpPr>
        <p:spPr>
          <a:xfrm>
            <a:off x="94945" y="4405919"/>
            <a:ext cx="97164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/>
              <a:t>픽시</a:t>
            </a:r>
            <a:r>
              <a:rPr lang="ko-KR" altLang="en-US" b="1" dirty="0"/>
              <a:t> 자전거 제동을 위하여 좌우로 </a:t>
            </a:r>
            <a:r>
              <a:rPr lang="ko-KR" altLang="en-US" b="1" dirty="0" err="1"/>
              <a:t>스키딩을</a:t>
            </a:r>
            <a:r>
              <a:rPr lang="ko-KR" altLang="en-US" b="1" dirty="0"/>
              <a:t> 하며 마찰을 주며 제동을 시도하다가 균형을 잃고</a:t>
            </a:r>
            <a:br>
              <a:rPr lang="en-US" altLang="ko-KR" b="1" dirty="0"/>
            </a:br>
            <a:r>
              <a:rPr lang="ko-KR" altLang="en-US" b="1" dirty="0"/>
              <a:t>측면으로 넘어지는 동작 </a:t>
            </a:r>
            <a:r>
              <a:rPr lang="en-US" altLang="ko-KR" b="1" dirty="0"/>
              <a:t>(21</a:t>
            </a:r>
            <a:r>
              <a:rPr lang="ko-KR" altLang="en-US" b="1" dirty="0"/>
              <a:t>페이지 영상 참고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64825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실험 동작 예시 영상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280DCE-3D99-4377-BB67-AE045AF3763C}"/>
              </a:ext>
            </a:extLst>
          </p:cNvPr>
          <p:cNvSpPr txBox="1"/>
          <p:nvPr/>
        </p:nvSpPr>
        <p:spPr>
          <a:xfrm>
            <a:off x="84585" y="1158310"/>
            <a:ext cx="62189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highlight>
                  <a:srgbClr val="FFCCCC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충돌 후 전방전도</a:t>
            </a:r>
            <a:endParaRPr lang="en-US" altLang="ko-KR" dirty="0">
              <a:highlight>
                <a:srgbClr val="FFCCCC"/>
              </a:highligh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앞브레이크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핸들을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90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꺽으면서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rgbClr val="00499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후방전도</a:t>
            </a:r>
            <a:endParaRPr lang="en-US" altLang="ko-KR" dirty="0">
              <a:solidFill>
                <a:srgbClr val="00499E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드리프트하면서 뒷브레이크 잡으며 핸들에서 손 떼며 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균형 잃고 넘어지며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미끄러지며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외부 충격으로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픽시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제동 시도하다가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E2E52CA-43D9-4A61-B992-ED7743FB26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8183" y="890616"/>
            <a:ext cx="3810000" cy="214312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BAD4BF1-DA84-417B-A743-1F7E18412E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0403" y="3429000"/>
            <a:ext cx="2484571" cy="2931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708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실험 동작 예시 영상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280DCE-3D99-4377-BB67-AE045AF3763C}"/>
              </a:ext>
            </a:extLst>
          </p:cNvPr>
          <p:cNvSpPr txBox="1"/>
          <p:nvPr/>
        </p:nvSpPr>
        <p:spPr>
          <a:xfrm>
            <a:off x="84585" y="1158310"/>
            <a:ext cx="62189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충돌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highlight>
                  <a:srgbClr val="FFCCCC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앞브레이크 후 전방전도</a:t>
            </a:r>
            <a:endParaRPr lang="en-US" altLang="ko-KR" dirty="0">
              <a:highlight>
                <a:srgbClr val="FFCCCC"/>
              </a:highligh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핸들을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90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꺽으면서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rgbClr val="00499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후방전도</a:t>
            </a:r>
            <a:endParaRPr lang="en-US" altLang="ko-KR" dirty="0">
              <a:solidFill>
                <a:srgbClr val="00499E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드리프트하면서 뒷브레이크 잡으며 핸들에서 손 떼며 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균형 잃고 넘어지며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미끄러지며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외부 충격으로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픽시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제동 시도하다가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9D181627-4938-4124-B2D9-0CD62DE40C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8791" y="3856240"/>
            <a:ext cx="3810000" cy="237172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BEF9034D-BAC4-44A5-854A-AD61A1D212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7279" y="2798966"/>
            <a:ext cx="1621276" cy="342899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0330DA66-3AC0-41D3-8A75-C5E42895C3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78791" y="773229"/>
            <a:ext cx="3810000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79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실험 동작 예시 영상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280DCE-3D99-4377-BB67-AE045AF3763C}"/>
              </a:ext>
            </a:extLst>
          </p:cNvPr>
          <p:cNvSpPr txBox="1"/>
          <p:nvPr/>
        </p:nvSpPr>
        <p:spPr>
          <a:xfrm>
            <a:off x="84585" y="1158310"/>
            <a:ext cx="62189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충돌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앞브레이크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highlight>
                  <a:srgbClr val="FFCCCC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핸들을 </a:t>
            </a:r>
            <a:r>
              <a:rPr lang="en-US" altLang="ko-KR" dirty="0">
                <a:highlight>
                  <a:srgbClr val="FFCCCC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90</a:t>
            </a:r>
            <a:r>
              <a:rPr lang="ko-KR" altLang="en-US" dirty="0">
                <a:highlight>
                  <a:srgbClr val="FFCCCC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 </a:t>
            </a:r>
            <a:r>
              <a:rPr lang="ko-KR" altLang="en-US" dirty="0" err="1">
                <a:highlight>
                  <a:srgbClr val="FFCCCC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꺽으면서</a:t>
            </a:r>
            <a:r>
              <a:rPr lang="ko-KR" altLang="en-US" dirty="0">
                <a:highlight>
                  <a:srgbClr val="FFCCCC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전방전도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-&gt;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영상 못 찾겠음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rgbClr val="00499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후방전도</a:t>
            </a:r>
            <a:endParaRPr lang="en-US" altLang="ko-KR" dirty="0">
              <a:solidFill>
                <a:srgbClr val="00499E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드리프트하면서 뒷브레이크 잡으며 핸들에서 손 떼며 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균형 잃고 넘어지며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미끄러지며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외부 충격으로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픽시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제동 시도하다가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0998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22A3179C-6F5F-4E0F-B41C-EF681ACD7415}"/>
              </a:ext>
            </a:extLst>
          </p:cNvPr>
          <p:cNvSpPr/>
          <p:nvPr/>
        </p:nvSpPr>
        <p:spPr>
          <a:xfrm>
            <a:off x="466927" y="4761691"/>
            <a:ext cx="2256818" cy="2723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실험 동작 예시 영상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280DCE-3D99-4377-BB67-AE045AF3763C}"/>
              </a:ext>
            </a:extLst>
          </p:cNvPr>
          <p:cNvSpPr txBox="1"/>
          <p:nvPr/>
        </p:nvSpPr>
        <p:spPr>
          <a:xfrm>
            <a:off x="84585" y="1158310"/>
            <a:ext cx="62189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충돌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앞브레이크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핸들을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90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꺽으면서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highlight>
                  <a:srgbClr val="FFCCCC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highlight>
                  <a:srgbClr val="FFCCCC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전방전도</a:t>
            </a:r>
            <a:endParaRPr lang="en-US" altLang="ko-KR" dirty="0">
              <a:highlight>
                <a:srgbClr val="FFCCCC"/>
              </a:highligh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rgbClr val="00499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후방전도</a:t>
            </a:r>
            <a:endParaRPr lang="en-US" altLang="ko-KR" dirty="0">
              <a:solidFill>
                <a:srgbClr val="00499E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드리프트하면서 뒷브레이크 잡으며 핸들에서 손 떼며 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균형 잃고 넘어지며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미끄러지며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외부 충격으로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픽시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제동 시도하다가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249514A1-48B9-4201-84F7-8787AE875D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0298" y="952817"/>
            <a:ext cx="4057650" cy="2286000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7F986F5-2962-490E-966A-B96B91E24F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8898" y="3474504"/>
            <a:ext cx="2776966" cy="318656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BABCCC02-A42A-44EE-A2CA-05AD4758D7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6511" y="4020563"/>
            <a:ext cx="3810000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06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22A3179C-6F5F-4E0F-B41C-EF681ACD7415}"/>
              </a:ext>
            </a:extLst>
          </p:cNvPr>
          <p:cNvSpPr/>
          <p:nvPr/>
        </p:nvSpPr>
        <p:spPr>
          <a:xfrm>
            <a:off x="466928" y="3093759"/>
            <a:ext cx="5116749" cy="27237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실험 동작 예시 영상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280DCE-3D99-4377-BB67-AE045AF3763C}"/>
              </a:ext>
            </a:extLst>
          </p:cNvPr>
          <p:cNvSpPr txBox="1"/>
          <p:nvPr/>
        </p:nvSpPr>
        <p:spPr>
          <a:xfrm>
            <a:off x="84585" y="1158310"/>
            <a:ext cx="62189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충돌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앞브레이크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핸들을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90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꺽으면서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rgbClr val="00499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후방전도</a:t>
            </a:r>
            <a:endParaRPr lang="en-US" altLang="ko-KR" dirty="0">
              <a:solidFill>
                <a:srgbClr val="00499E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드리프트하면서 뒷브레이크 잡으며 핸들에서 손 떼며 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균형 잃고 넘어지며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미끄러지며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외부 충격으로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픽시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제동 시도하다가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913BF99-CC3A-4FD2-908A-B6B51846FE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3522" y="3429000"/>
            <a:ext cx="3810000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21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22A3179C-6F5F-4E0F-B41C-EF681ACD7415}"/>
              </a:ext>
            </a:extLst>
          </p:cNvPr>
          <p:cNvSpPr/>
          <p:nvPr/>
        </p:nvSpPr>
        <p:spPr>
          <a:xfrm>
            <a:off x="418289" y="3930321"/>
            <a:ext cx="2451371" cy="2723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실험 동작 예시 영상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280DCE-3D99-4377-BB67-AE045AF3763C}"/>
              </a:ext>
            </a:extLst>
          </p:cNvPr>
          <p:cNvSpPr txBox="1"/>
          <p:nvPr/>
        </p:nvSpPr>
        <p:spPr>
          <a:xfrm>
            <a:off x="84585" y="1158310"/>
            <a:ext cx="62189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충돌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앞브레이크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핸들을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90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꺽으면서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rgbClr val="00499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후방전도</a:t>
            </a:r>
            <a:endParaRPr lang="en-US" altLang="ko-KR" dirty="0">
              <a:solidFill>
                <a:srgbClr val="00499E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드리프트하면서 뒷브레이크 잡으며 핸들에서 손 떼며 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균형 잃고 넘어지며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미끄러지며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외부 충격으로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픽시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제동 시도하다가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090183D6-F6AE-413C-8071-AE026DBD47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7226" y="787871"/>
            <a:ext cx="2915336" cy="2915336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624E672-CE78-44E2-979B-26AE7E6C41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7225" y="4036722"/>
            <a:ext cx="3810000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17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22A3179C-6F5F-4E0F-B41C-EF681ACD7415}"/>
              </a:ext>
            </a:extLst>
          </p:cNvPr>
          <p:cNvSpPr/>
          <p:nvPr/>
        </p:nvSpPr>
        <p:spPr>
          <a:xfrm>
            <a:off x="418289" y="4202701"/>
            <a:ext cx="1819073" cy="2723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실험 동작 예시 영상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280DCE-3D99-4377-BB67-AE045AF3763C}"/>
              </a:ext>
            </a:extLst>
          </p:cNvPr>
          <p:cNvSpPr txBox="1"/>
          <p:nvPr/>
        </p:nvSpPr>
        <p:spPr>
          <a:xfrm>
            <a:off x="84585" y="1158310"/>
            <a:ext cx="62189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충돌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앞브레이크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핸들을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90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꺽으면서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rgbClr val="00499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후방전도</a:t>
            </a:r>
            <a:endParaRPr lang="en-US" altLang="ko-KR" dirty="0">
              <a:solidFill>
                <a:srgbClr val="00499E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드리프트하면서 뒷브레이크 잡으며 핸들에서 손 떼며 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균형 잃고 넘어지며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미끄러지며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외부 충격으로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픽시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제동 시도하다가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C421446B-4B46-402F-ACEC-F1F0AB2260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3522" y="722215"/>
            <a:ext cx="4927725" cy="2776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04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22A3179C-6F5F-4E0F-B41C-EF681ACD7415}"/>
              </a:ext>
            </a:extLst>
          </p:cNvPr>
          <p:cNvSpPr/>
          <p:nvPr/>
        </p:nvSpPr>
        <p:spPr>
          <a:xfrm>
            <a:off x="418290" y="4455632"/>
            <a:ext cx="2071992" cy="2723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실험 동작 예시 영상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280DCE-3D99-4377-BB67-AE045AF3763C}"/>
              </a:ext>
            </a:extLst>
          </p:cNvPr>
          <p:cNvSpPr txBox="1"/>
          <p:nvPr/>
        </p:nvSpPr>
        <p:spPr>
          <a:xfrm>
            <a:off x="84585" y="1158310"/>
            <a:ext cx="62189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충돌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앞브레이크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핸들을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90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꺽으면서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rgbClr val="00499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후방전도</a:t>
            </a:r>
            <a:endParaRPr lang="en-US" altLang="ko-KR" dirty="0">
              <a:solidFill>
                <a:srgbClr val="00499E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드리프트하면서 뒷브레이크 잡으며 핸들에서 손 떼며 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균형 잃고 넘어지며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미끄러지며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외부 충격으로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픽시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제동 시도하다가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050B3FCF-8B96-47A2-A086-B8C18F2A8E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1534" y="1059504"/>
            <a:ext cx="3810000" cy="220980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3F1820D8-CFB8-4634-9C5E-EC9C0D0047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3902" y="3913870"/>
            <a:ext cx="3810000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58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22A3179C-6F5F-4E0F-B41C-EF681ACD7415}"/>
              </a:ext>
            </a:extLst>
          </p:cNvPr>
          <p:cNvSpPr/>
          <p:nvPr/>
        </p:nvSpPr>
        <p:spPr>
          <a:xfrm>
            <a:off x="466927" y="4761691"/>
            <a:ext cx="2256818" cy="2723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실험 동작 예시 영상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280DCE-3D99-4377-BB67-AE045AF3763C}"/>
              </a:ext>
            </a:extLst>
          </p:cNvPr>
          <p:cNvSpPr txBox="1"/>
          <p:nvPr/>
        </p:nvSpPr>
        <p:spPr>
          <a:xfrm>
            <a:off x="84585" y="1158310"/>
            <a:ext cx="62189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충돌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앞브레이크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핸들을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90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꺽으면서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highlight>
                  <a:srgbClr val="FFCCCC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highlight>
                  <a:srgbClr val="FFCCCC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전방전도</a:t>
            </a:r>
            <a:endParaRPr lang="en-US" altLang="ko-KR" dirty="0">
              <a:highlight>
                <a:srgbClr val="FFCCCC"/>
              </a:highlight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rgbClr val="00499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후방전도</a:t>
            </a:r>
            <a:endParaRPr lang="en-US" altLang="ko-KR" dirty="0">
              <a:solidFill>
                <a:srgbClr val="00499E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드리프트하면서 뒷브레이크 잡으며 핸들에서 손 떼며 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균형 잃고 넘어지며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미끄러지며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외부 충격으로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픽시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제동 시도하다가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249514A1-48B9-4201-84F7-8787AE875D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0298" y="952817"/>
            <a:ext cx="4057650" cy="2286000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7F986F5-2962-490E-966A-B96B91E24F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8898" y="3474504"/>
            <a:ext cx="2776966" cy="318656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BABCCC02-A42A-44EE-A2CA-05AD4758D7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6511" y="4020563"/>
            <a:ext cx="3810000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84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22A3179C-6F5F-4E0F-B41C-EF681ACD7415}"/>
              </a:ext>
            </a:extLst>
          </p:cNvPr>
          <p:cNvSpPr/>
          <p:nvPr/>
        </p:nvSpPr>
        <p:spPr>
          <a:xfrm>
            <a:off x="418289" y="5010103"/>
            <a:ext cx="2597285" cy="2723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실험 동작 예시 영상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280DCE-3D99-4377-BB67-AE045AF3763C}"/>
              </a:ext>
            </a:extLst>
          </p:cNvPr>
          <p:cNvSpPr txBox="1"/>
          <p:nvPr/>
        </p:nvSpPr>
        <p:spPr>
          <a:xfrm>
            <a:off x="84585" y="1158310"/>
            <a:ext cx="62189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충돌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 앞브레이크 후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핸들을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90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꺽으면서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rgbClr val="00499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후방전도</a:t>
            </a:r>
            <a:endParaRPr lang="en-US" altLang="ko-KR" dirty="0">
              <a:solidFill>
                <a:srgbClr val="00499E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드리프트하면서 뒷브레이크 잡으며 핸들에서 손 떼며 후방전도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accent4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측방전도</a:t>
            </a:r>
            <a:endParaRPr lang="en-US" altLang="ko-KR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균형 잃고 넘어지며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미끄러지며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외부 충격으로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바니홉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착지실패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픽시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제동 시도하다가 측방전도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B617097A-0143-4D7B-8386-31D144F747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4503" y="1751684"/>
            <a:ext cx="3497940" cy="349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87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E7407F92-ED1B-4F9C-9B98-50E231E852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7346" b="7346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1A29EAF-D22F-5007-D79A-1E3598C91A5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56" y="824422"/>
            <a:ext cx="799752" cy="700831"/>
          </a:xfrm>
          <a:prstGeom prst="rect">
            <a:avLst/>
          </a:prstGeom>
          <a:solidFill>
            <a:srgbClr val="0082C8"/>
          </a:solidFill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89EF15CA-7B29-AF76-5A37-7C8F4A1BF5BB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4922CC1C-110B-841F-C82E-283584670456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D425201A-B5D3-FED3-F2A4-AAEDCA9BB4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12779D94-F3B9-7157-7B71-730AEBDCF836}"/>
              </a:ext>
            </a:extLst>
          </p:cNvPr>
          <p:cNvSpPr txBox="1"/>
          <p:nvPr/>
        </p:nvSpPr>
        <p:spPr>
          <a:xfrm>
            <a:off x="5129923" y="3099486"/>
            <a:ext cx="2315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감사합니다</a:t>
            </a:r>
            <a:r>
              <a:rPr lang="en-US" altLang="ko-KR" sz="36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.</a:t>
            </a:r>
            <a:endParaRPr lang="ko-KR" altLang="en-US" sz="3600" dirty="0">
              <a:solidFill>
                <a:schemeClr val="bg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27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사용자 지정 1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0499E"/>
      </a:accent1>
      <a:accent2>
        <a:srgbClr val="C0D60C"/>
      </a:accent2>
      <a:accent3>
        <a:srgbClr val="F49100"/>
      </a:accent3>
      <a:accent4>
        <a:srgbClr val="10CF9B"/>
      </a:accent4>
      <a:accent5>
        <a:srgbClr val="009DD9"/>
      </a:accent5>
      <a:accent6>
        <a:srgbClr val="A5C249"/>
      </a:accent6>
      <a:hlink>
        <a:srgbClr val="F49100"/>
      </a:hlink>
      <a:folHlink>
        <a:srgbClr val="85DFD0"/>
      </a:folHlink>
    </a:clrScheme>
    <a:fontScheme name="사용자 지정 2">
      <a:majorFont>
        <a:latin typeface="Rajdhani SemiBold"/>
        <a:ea typeface="넥슨 풋볼고딕 L"/>
        <a:cs typeface=""/>
      </a:majorFont>
      <a:minorFont>
        <a:latin typeface="Roboto Light"/>
        <a:ea typeface="Noto Sans KR Light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5430</TotalTime>
  <Words>1412</Words>
  <Application>Microsoft Office PowerPoint</Application>
  <PresentationFormat>와이드스크린</PresentationFormat>
  <Paragraphs>519</Paragraphs>
  <Slides>22</Slides>
  <Notes>22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34" baseType="lpstr">
      <vt:lpstr>Roboto Black</vt:lpstr>
      <vt:lpstr>Roboto Light</vt:lpstr>
      <vt:lpstr>Pretendard ExtraBold</vt:lpstr>
      <vt:lpstr>Arial</vt:lpstr>
      <vt:lpstr>Roboto Medium</vt:lpstr>
      <vt:lpstr>배달의민족 주아</vt:lpstr>
      <vt:lpstr>맑은 고딕</vt:lpstr>
      <vt:lpstr>Roboto</vt:lpstr>
      <vt:lpstr>Noto Sans KR Medium</vt:lpstr>
      <vt:lpstr>Calibri</vt:lpstr>
      <vt:lpstr>Noto Sans KR Light</vt:lpstr>
      <vt:lpstr>Тема Office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shin daniel</dc:creator>
  <cp:lastModifiedBy>Bummo Koo</cp:lastModifiedBy>
  <cp:revision>250</cp:revision>
  <dcterms:created xsi:type="dcterms:W3CDTF">2021-03-22T14:57:48Z</dcterms:created>
  <dcterms:modified xsi:type="dcterms:W3CDTF">2025-09-12T07:39:27Z</dcterms:modified>
</cp:coreProperties>
</file>